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81" d="100"/>
          <a:sy n="81" d="100"/>
        </p:scale>
        <p:origin x="-1068"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F9ED223-860B-43C0-9C34-D945424EA633}" type="datetimeFigureOut">
              <a:rPr lang="es-MX" smtClean="0"/>
              <a:t>03/10/2017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A5E6082-BB20-4B54-AF76-2A68A7CE3257}" type="slidenum">
              <a:rPr lang="es-MX" smtClean="0"/>
              <a:t>‹Nº›</a:t>
            </a:fld>
            <a:endParaRPr lang="es-MX"/>
          </a:p>
        </p:txBody>
      </p:sp>
    </p:spTree>
    <p:extLst>
      <p:ext uri="{BB962C8B-B14F-4D97-AF65-F5344CB8AC3E}">
        <p14:creationId xmlns:p14="http://schemas.microsoft.com/office/powerpoint/2010/main" val="3327168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F9ED223-860B-43C0-9C34-D945424EA633}" type="datetimeFigureOut">
              <a:rPr lang="es-MX" smtClean="0"/>
              <a:t>03/10/2017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A5E6082-BB20-4B54-AF76-2A68A7CE3257}" type="slidenum">
              <a:rPr lang="es-MX" smtClean="0"/>
              <a:t>‹Nº›</a:t>
            </a:fld>
            <a:endParaRPr lang="es-MX"/>
          </a:p>
        </p:txBody>
      </p:sp>
    </p:spTree>
    <p:extLst>
      <p:ext uri="{BB962C8B-B14F-4D97-AF65-F5344CB8AC3E}">
        <p14:creationId xmlns:p14="http://schemas.microsoft.com/office/powerpoint/2010/main" val="2098750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F9ED223-860B-43C0-9C34-D945424EA633}" type="datetimeFigureOut">
              <a:rPr lang="es-MX" smtClean="0"/>
              <a:t>03/10/2017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A5E6082-BB20-4B54-AF76-2A68A7CE3257}" type="slidenum">
              <a:rPr lang="es-MX" smtClean="0"/>
              <a:t>‹Nº›</a:t>
            </a:fld>
            <a:endParaRPr lang="es-MX"/>
          </a:p>
        </p:txBody>
      </p:sp>
    </p:spTree>
    <p:extLst>
      <p:ext uri="{BB962C8B-B14F-4D97-AF65-F5344CB8AC3E}">
        <p14:creationId xmlns:p14="http://schemas.microsoft.com/office/powerpoint/2010/main" val="1764918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F9ED223-860B-43C0-9C34-D945424EA633}" type="datetimeFigureOut">
              <a:rPr lang="es-MX" smtClean="0"/>
              <a:t>03/10/2017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A5E6082-BB20-4B54-AF76-2A68A7CE3257}" type="slidenum">
              <a:rPr lang="es-MX" smtClean="0"/>
              <a:t>‹Nº›</a:t>
            </a:fld>
            <a:endParaRPr lang="es-MX"/>
          </a:p>
        </p:txBody>
      </p:sp>
    </p:spTree>
    <p:extLst>
      <p:ext uri="{BB962C8B-B14F-4D97-AF65-F5344CB8AC3E}">
        <p14:creationId xmlns:p14="http://schemas.microsoft.com/office/powerpoint/2010/main" val="2273359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F9ED223-860B-43C0-9C34-D945424EA633}" type="datetimeFigureOut">
              <a:rPr lang="es-MX" smtClean="0"/>
              <a:t>03/10/2017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A5E6082-BB20-4B54-AF76-2A68A7CE3257}" type="slidenum">
              <a:rPr lang="es-MX" smtClean="0"/>
              <a:t>‹Nº›</a:t>
            </a:fld>
            <a:endParaRPr lang="es-MX"/>
          </a:p>
        </p:txBody>
      </p:sp>
    </p:spTree>
    <p:extLst>
      <p:ext uri="{BB962C8B-B14F-4D97-AF65-F5344CB8AC3E}">
        <p14:creationId xmlns:p14="http://schemas.microsoft.com/office/powerpoint/2010/main" val="1934098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F9ED223-860B-43C0-9C34-D945424EA633}" type="datetimeFigureOut">
              <a:rPr lang="es-MX" smtClean="0"/>
              <a:t>03/10/2017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A5E6082-BB20-4B54-AF76-2A68A7CE3257}" type="slidenum">
              <a:rPr lang="es-MX" smtClean="0"/>
              <a:t>‹Nº›</a:t>
            </a:fld>
            <a:endParaRPr lang="es-MX"/>
          </a:p>
        </p:txBody>
      </p:sp>
    </p:spTree>
    <p:extLst>
      <p:ext uri="{BB962C8B-B14F-4D97-AF65-F5344CB8AC3E}">
        <p14:creationId xmlns:p14="http://schemas.microsoft.com/office/powerpoint/2010/main" val="307137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F9ED223-860B-43C0-9C34-D945424EA633}" type="datetimeFigureOut">
              <a:rPr lang="es-MX" smtClean="0"/>
              <a:t>03/10/2017</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A5E6082-BB20-4B54-AF76-2A68A7CE3257}" type="slidenum">
              <a:rPr lang="es-MX" smtClean="0"/>
              <a:t>‹Nº›</a:t>
            </a:fld>
            <a:endParaRPr lang="es-MX"/>
          </a:p>
        </p:txBody>
      </p:sp>
    </p:spTree>
    <p:extLst>
      <p:ext uri="{BB962C8B-B14F-4D97-AF65-F5344CB8AC3E}">
        <p14:creationId xmlns:p14="http://schemas.microsoft.com/office/powerpoint/2010/main" val="580697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F9ED223-860B-43C0-9C34-D945424EA633}" type="datetimeFigureOut">
              <a:rPr lang="es-MX" smtClean="0"/>
              <a:t>03/10/2017</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A5E6082-BB20-4B54-AF76-2A68A7CE3257}" type="slidenum">
              <a:rPr lang="es-MX" smtClean="0"/>
              <a:t>‹Nº›</a:t>
            </a:fld>
            <a:endParaRPr lang="es-MX"/>
          </a:p>
        </p:txBody>
      </p:sp>
    </p:spTree>
    <p:extLst>
      <p:ext uri="{BB962C8B-B14F-4D97-AF65-F5344CB8AC3E}">
        <p14:creationId xmlns:p14="http://schemas.microsoft.com/office/powerpoint/2010/main" val="716241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ED223-860B-43C0-9C34-D945424EA633}" type="datetimeFigureOut">
              <a:rPr lang="es-MX" smtClean="0"/>
              <a:t>03/10/2017</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A5E6082-BB20-4B54-AF76-2A68A7CE3257}" type="slidenum">
              <a:rPr lang="es-MX" smtClean="0"/>
              <a:t>‹Nº›</a:t>
            </a:fld>
            <a:endParaRPr lang="es-MX"/>
          </a:p>
        </p:txBody>
      </p:sp>
    </p:spTree>
    <p:extLst>
      <p:ext uri="{BB962C8B-B14F-4D97-AF65-F5344CB8AC3E}">
        <p14:creationId xmlns:p14="http://schemas.microsoft.com/office/powerpoint/2010/main" val="116953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F9ED223-860B-43C0-9C34-D945424EA633}" type="datetimeFigureOut">
              <a:rPr lang="es-MX" smtClean="0"/>
              <a:t>03/10/2017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A5E6082-BB20-4B54-AF76-2A68A7CE3257}" type="slidenum">
              <a:rPr lang="es-MX" smtClean="0"/>
              <a:t>‹Nº›</a:t>
            </a:fld>
            <a:endParaRPr lang="es-MX"/>
          </a:p>
        </p:txBody>
      </p:sp>
    </p:spTree>
    <p:extLst>
      <p:ext uri="{BB962C8B-B14F-4D97-AF65-F5344CB8AC3E}">
        <p14:creationId xmlns:p14="http://schemas.microsoft.com/office/powerpoint/2010/main" val="1857877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F9ED223-860B-43C0-9C34-D945424EA633}" type="datetimeFigureOut">
              <a:rPr lang="es-MX" smtClean="0"/>
              <a:t>03/10/2017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A5E6082-BB20-4B54-AF76-2A68A7CE3257}" type="slidenum">
              <a:rPr lang="es-MX" smtClean="0"/>
              <a:t>‹Nº›</a:t>
            </a:fld>
            <a:endParaRPr lang="es-MX"/>
          </a:p>
        </p:txBody>
      </p:sp>
    </p:spTree>
    <p:extLst>
      <p:ext uri="{BB962C8B-B14F-4D97-AF65-F5344CB8AC3E}">
        <p14:creationId xmlns:p14="http://schemas.microsoft.com/office/powerpoint/2010/main" val="2054002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ED223-860B-43C0-9C34-D945424EA633}" type="datetimeFigureOut">
              <a:rPr lang="es-MX" smtClean="0"/>
              <a:t>03/10/2017</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E6082-BB20-4B54-AF76-2A68A7CE3257}" type="slidenum">
              <a:rPr lang="es-MX" smtClean="0"/>
              <a:t>‹Nº›</a:t>
            </a:fld>
            <a:endParaRPr lang="es-MX"/>
          </a:p>
        </p:txBody>
      </p:sp>
    </p:spTree>
    <p:extLst>
      <p:ext uri="{BB962C8B-B14F-4D97-AF65-F5344CB8AC3E}">
        <p14:creationId xmlns:p14="http://schemas.microsoft.com/office/powerpoint/2010/main" val="2068114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gustavoagave@edulag.com" TargetMode="External"/><Relationship Id="rId2" Type="http://schemas.openxmlformats.org/officeDocument/2006/relationships/hyperlink" Target="http://www.edulag.com.mx" TargetMode="External"/><Relationship Id="rId1" Type="http://schemas.openxmlformats.org/officeDocument/2006/relationships/slideLayout" Target="../slideLayouts/slideLayout2.xml"/><Relationship Id="rId4" Type="http://schemas.openxmlformats.org/officeDocument/2006/relationships/hyperlink" Target="mailto:guillermo.vazquez@edulag.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n-US" b="1" dirty="0">
                <a:solidFill>
                  <a:srgbClr val="7F7F7F"/>
                </a:solidFill>
              </a:rPr>
              <a:t>Agave Inulin Presentation</a:t>
            </a:r>
            <a:endParaRPr lang="es-MX" dirty="0"/>
          </a:p>
        </p:txBody>
      </p:sp>
    </p:spTree>
    <p:extLst>
      <p:ext uri="{BB962C8B-B14F-4D97-AF65-F5344CB8AC3E}">
        <p14:creationId xmlns:p14="http://schemas.microsoft.com/office/powerpoint/2010/main" val="777228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1"/>
          <p:cNvSpPr txBox="1">
            <a:spLocks noGrp="1"/>
          </p:cNvSpPr>
          <p:nvPr>
            <p:ph type="title"/>
          </p:nvPr>
        </p:nvSpPr>
        <p:spPr>
          <a:xfrm>
            <a:off x="628650" y="870002"/>
            <a:ext cx="7886700" cy="1089529"/>
          </a:xfrm>
          <a:prstGeom prst="rect">
            <a:avLst/>
          </a:prstGeom>
          <a:noFill/>
        </p:spPr>
        <p:txBody>
          <a:bodyPr wrap="square" rtlCol="0">
            <a:spAutoFit/>
          </a:bodyPr>
          <a:lstStyle/>
          <a:p>
            <a:pPr algn="ctr"/>
            <a:r>
              <a:rPr lang="es-ES_tradnl" sz="3600" dirty="0" err="1" smtClean="0">
                <a:solidFill>
                  <a:srgbClr val="2B9FBA"/>
                </a:solidFill>
                <a:latin typeface="Abadi MT Condensed Extra Bold"/>
                <a:cs typeface="Abadi MT Condensed Extra Bold"/>
              </a:rPr>
              <a:t>Chain</a:t>
            </a:r>
            <a:r>
              <a:rPr lang="es-ES_tradnl" sz="3600" dirty="0" smtClean="0">
                <a:solidFill>
                  <a:srgbClr val="2B9FBA"/>
                </a:solidFill>
                <a:latin typeface="Abadi MT Condensed Extra Bold"/>
                <a:cs typeface="Abadi MT Condensed Extra Bold"/>
              </a:rPr>
              <a:t> </a:t>
            </a:r>
            <a:r>
              <a:rPr lang="es-ES_tradnl" sz="3600" dirty="0" err="1" smtClean="0">
                <a:solidFill>
                  <a:srgbClr val="2B9FBA"/>
                </a:solidFill>
                <a:latin typeface="Abadi MT Condensed Extra Bold"/>
                <a:cs typeface="Abadi MT Condensed Extra Bold"/>
              </a:rPr>
              <a:t>size</a:t>
            </a:r>
            <a:r>
              <a:rPr lang="es-ES_tradnl" sz="3600" dirty="0" smtClean="0">
                <a:solidFill>
                  <a:srgbClr val="2B9FBA"/>
                </a:solidFill>
                <a:latin typeface="Abadi MT Condensed Extra Bold"/>
                <a:cs typeface="Abadi MT Condensed Extra Bold"/>
              </a:rPr>
              <a:t> of agave </a:t>
            </a:r>
            <a:r>
              <a:rPr lang="es-ES_tradnl" sz="3600" dirty="0" err="1" smtClean="0">
                <a:solidFill>
                  <a:srgbClr val="2B9FBA"/>
                </a:solidFill>
                <a:latin typeface="Abadi MT Condensed Extra Bold"/>
                <a:cs typeface="Abadi MT Condensed Extra Bold"/>
              </a:rPr>
              <a:t>inulin</a:t>
            </a:r>
            <a:r>
              <a:rPr lang="es-ES_tradnl" sz="3600" dirty="0" smtClean="0">
                <a:solidFill>
                  <a:srgbClr val="2B9FBA"/>
                </a:solidFill>
                <a:latin typeface="Abadi MT Condensed Extra Bold"/>
                <a:cs typeface="Abadi MT Condensed Extra Bold"/>
              </a:rPr>
              <a:t> and agave FOS</a:t>
            </a:r>
            <a:endParaRPr lang="es-ES" sz="3600" dirty="0">
              <a:solidFill>
                <a:srgbClr val="2B9FBA"/>
              </a:solidFill>
              <a:latin typeface="Abadi MT Condensed Extra Bold"/>
              <a:cs typeface="Abadi MT Condensed Extra Bold"/>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1998496"/>
            <a:ext cx="7886700" cy="412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88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2292616"/>
            <a:ext cx="7886700" cy="308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4759" y="5329060"/>
            <a:ext cx="8437549" cy="1015663"/>
          </a:xfrm>
          <a:prstGeom prst="rect">
            <a:avLst/>
          </a:prstGeom>
          <a:noFill/>
        </p:spPr>
        <p:txBody>
          <a:bodyPr wrap="square" rtlCol="0">
            <a:spAutoFit/>
          </a:bodyPr>
          <a:lstStyle/>
          <a:p>
            <a:r>
              <a:rPr lang="en-US" sz="1400" i="1" dirty="0" smtClean="0">
                <a:solidFill>
                  <a:srgbClr val="254061"/>
                </a:solidFill>
              </a:rPr>
              <a:t> </a:t>
            </a:r>
            <a:r>
              <a:rPr lang="en-US" sz="1400" i="1" dirty="0">
                <a:solidFill>
                  <a:srgbClr val="254061"/>
                </a:solidFill>
              </a:rPr>
              <a:t>(Source: A.L</a:t>
            </a:r>
            <a:r>
              <a:rPr lang="en-US" sz="1400" i="1" dirty="0" smtClean="0">
                <a:solidFill>
                  <a:srgbClr val="254061"/>
                </a:solidFill>
              </a:rPr>
              <a:t>. Marquez</a:t>
            </a:r>
            <a:r>
              <a:rPr lang="en-US" sz="1400" i="1" dirty="0">
                <a:solidFill>
                  <a:srgbClr val="254061"/>
                </a:solidFill>
              </a:rPr>
              <a:t>-Aguirre</a:t>
            </a:r>
            <a:r>
              <a:rPr lang="en-US" sz="1400" i="1" dirty="0" smtClean="0">
                <a:solidFill>
                  <a:srgbClr val="254061"/>
                </a:solidFill>
              </a:rPr>
              <a:t>, </a:t>
            </a:r>
            <a:r>
              <a:rPr lang="en-US" sz="1400" i="1" dirty="0" err="1" smtClean="0">
                <a:solidFill>
                  <a:srgbClr val="254061"/>
                </a:solidFill>
              </a:rPr>
              <a:t>R.M.Camacho</a:t>
            </a:r>
            <a:r>
              <a:rPr lang="en-US" sz="1400" i="1" dirty="0">
                <a:solidFill>
                  <a:srgbClr val="254061"/>
                </a:solidFill>
              </a:rPr>
              <a:t>-</a:t>
            </a:r>
            <a:r>
              <a:rPr lang="en-US" sz="1400" i="1" dirty="0" smtClean="0">
                <a:solidFill>
                  <a:srgbClr val="254061"/>
                </a:solidFill>
              </a:rPr>
              <a:t>Ruız, </a:t>
            </a:r>
            <a:r>
              <a:rPr lang="en-US" sz="1400" i="1" dirty="0" err="1" smtClean="0">
                <a:solidFill>
                  <a:srgbClr val="254061"/>
                </a:solidFill>
              </a:rPr>
              <a:t>M.Arriaga</a:t>
            </a:r>
            <a:r>
              <a:rPr lang="en-US" sz="1400" i="1" dirty="0">
                <a:solidFill>
                  <a:srgbClr val="254061"/>
                </a:solidFill>
              </a:rPr>
              <a:t>-Alba</a:t>
            </a:r>
            <a:r>
              <a:rPr lang="en-US" sz="1400" i="1" dirty="0" smtClean="0">
                <a:solidFill>
                  <a:srgbClr val="254061"/>
                </a:solidFill>
              </a:rPr>
              <a:t>, et al., Eﬀects of Agave </a:t>
            </a:r>
            <a:r>
              <a:rPr lang="en-US" sz="1400" i="1" dirty="0" err="1" smtClean="0">
                <a:solidFill>
                  <a:srgbClr val="254061"/>
                </a:solidFill>
              </a:rPr>
              <a:t>tequilana</a:t>
            </a:r>
            <a:r>
              <a:rPr lang="en-US" sz="1400" i="1" dirty="0" smtClean="0">
                <a:solidFill>
                  <a:srgbClr val="254061"/>
                </a:solidFill>
              </a:rPr>
              <a:t> </a:t>
            </a:r>
            <a:r>
              <a:rPr lang="en-US" sz="1400" i="1" dirty="0" err="1" smtClean="0">
                <a:solidFill>
                  <a:srgbClr val="254061"/>
                </a:solidFill>
              </a:rPr>
              <a:t>fructans</a:t>
            </a:r>
            <a:r>
              <a:rPr lang="en-US" sz="1400" i="1" dirty="0" smtClean="0">
                <a:solidFill>
                  <a:srgbClr val="254061"/>
                </a:solidFill>
              </a:rPr>
              <a:t> with diﬀerent degree o </a:t>
            </a:r>
            <a:r>
              <a:rPr lang="en-US" sz="1400" i="1" dirty="0" err="1" smtClean="0">
                <a:solidFill>
                  <a:srgbClr val="254061"/>
                </a:solidFill>
              </a:rPr>
              <a:t>fpolymerization</a:t>
            </a:r>
            <a:r>
              <a:rPr lang="en-US" sz="1400" i="1" dirty="0" smtClean="0">
                <a:solidFill>
                  <a:srgbClr val="254061"/>
                </a:solidFill>
              </a:rPr>
              <a:t> profiles on body weight, blood lipids and fecal Lactobacilli</a:t>
            </a:r>
            <a:r>
              <a:rPr lang="en-US" sz="1400" i="1" dirty="0">
                <a:solidFill>
                  <a:srgbClr val="254061"/>
                </a:solidFill>
              </a:rPr>
              <a:t>/</a:t>
            </a:r>
            <a:r>
              <a:rPr lang="en-US" sz="1400" i="1" dirty="0" err="1" smtClean="0">
                <a:solidFill>
                  <a:srgbClr val="254061"/>
                </a:solidFill>
              </a:rPr>
              <a:t>Bifdobacteria</a:t>
            </a:r>
            <a:r>
              <a:rPr lang="en-US" sz="1400" i="1" dirty="0" smtClean="0">
                <a:solidFill>
                  <a:srgbClr val="254061"/>
                </a:solidFill>
              </a:rPr>
              <a:t> in obese mice, Food </a:t>
            </a:r>
            <a:r>
              <a:rPr lang="en-US" sz="1400" i="1" dirty="0" err="1" smtClean="0">
                <a:solidFill>
                  <a:srgbClr val="254061"/>
                </a:solidFill>
              </a:rPr>
              <a:t>Funct</a:t>
            </a:r>
            <a:r>
              <a:rPr lang="en-US" sz="1400" i="1" dirty="0">
                <a:solidFill>
                  <a:srgbClr val="254061"/>
                </a:solidFill>
              </a:rPr>
              <a:t>.</a:t>
            </a:r>
            <a:r>
              <a:rPr lang="en-US" sz="1400" i="1" dirty="0" smtClean="0">
                <a:solidFill>
                  <a:srgbClr val="254061"/>
                </a:solidFill>
              </a:rPr>
              <a:t>, 2013 )</a:t>
            </a:r>
            <a:endParaRPr lang="en-US" sz="1400" i="1" dirty="0">
              <a:solidFill>
                <a:srgbClr val="254061"/>
              </a:solidFill>
            </a:endParaRPr>
          </a:p>
          <a:p>
            <a:endParaRPr lang="en-US" dirty="0"/>
          </a:p>
        </p:txBody>
      </p:sp>
      <p:sp>
        <p:nvSpPr>
          <p:cNvPr id="6" name="CuadroTexto 21"/>
          <p:cNvSpPr txBox="1">
            <a:spLocks noGrp="1"/>
          </p:cNvSpPr>
          <p:nvPr>
            <p:ph type="title"/>
          </p:nvPr>
        </p:nvSpPr>
        <p:spPr>
          <a:xfrm>
            <a:off x="628650" y="1032986"/>
            <a:ext cx="7886700" cy="646331"/>
          </a:xfrm>
          <a:prstGeom prst="rect">
            <a:avLst/>
          </a:prstGeom>
          <a:noFill/>
        </p:spPr>
        <p:txBody>
          <a:bodyPr wrap="square" rtlCol="0">
            <a:spAutoFit/>
          </a:bodyPr>
          <a:lstStyle/>
          <a:p>
            <a:pPr algn="ctr"/>
            <a:r>
              <a:rPr lang="es-ES_tradnl" sz="4000" dirty="0" smtClean="0">
                <a:solidFill>
                  <a:srgbClr val="2B9FBA"/>
                </a:solidFill>
                <a:latin typeface="Abadi MT Condensed Extra Bold"/>
                <a:cs typeface="Abadi MT Condensed Extra Bold"/>
              </a:rPr>
              <a:t>Agave </a:t>
            </a:r>
            <a:r>
              <a:rPr lang="es-ES_tradnl" sz="4000" dirty="0" err="1" smtClean="0">
                <a:solidFill>
                  <a:srgbClr val="2B9FBA"/>
                </a:solidFill>
                <a:latin typeface="Abadi MT Condensed Extra Bold"/>
                <a:cs typeface="Abadi MT Condensed Extra Bold"/>
              </a:rPr>
              <a:t>Fructans</a:t>
            </a:r>
            <a:r>
              <a:rPr lang="es-ES_tradnl" sz="4000" dirty="0" smtClean="0">
                <a:solidFill>
                  <a:srgbClr val="2B9FBA"/>
                </a:solidFill>
                <a:latin typeface="Abadi MT Condensed Extra Bold"/>
                <a:cs typeface="Abadi MT Condensed Extra Bold"/>
              </a:rPr>
              <a:t> in </a:t>
            </a:r>
            <a:r>
              <a:rPr lang="es-ES_tradnl" sz="4000" dirty="0" err="1" smtClean="0">
                <a:solidFill>
                  <a:srgbClr val="2B9FBA"/>
                </a:solidFill>
                <a:latin typeface="Abadi MT Condensed Extra Bold"/>
                <a:cs typeface="Abadi MT Condensed Extra Bold"/>
              </a:rPr>
              <a:t>Obese</a:t>
            </a:r>
            <a:r>
              <a:rPr lang="es-ES_tradnl" sz="4000" dirty="0" smtClean="0">
                <a:solidFill>
                  <a:srgbClr val="2B9FBA"/>
                </a:solidFill>
                <a:latin typeface="Abadi MT Condensed Extra Bold"/>
                <a:cs typeface="Abadi MT Condensed Extra Bold"/>
              </a:rPr>
              <a:t> </a:t>
            </a:r>
            <a:r>
              <a:rPr lang="es-ES_tradnl" sz="4000" dirty="0" err="1" smtClean="0">
                <a:solidFill>
                  <a:srgbClr val="2B9FBA"/>
                </a:solidFill>
                <a:latin typeface="Abadi MT Condensed Extra Bold"/>
                <a:cs typeface="Abadi MT Condensed Extra Bold"/>
              </a:rPr>
              <a:t>Mice</a:t>
            </a:r>
            <a:endParaRPr lang="es-ES" sz="4000" dirty="0">
              <a:solidFill>
                <a:srgbClr val="2B9FBA"/>
              </a:solidFill>
              <a:latin typeface="Abadi MT Condensed Extra Bold"/>
              <a:cs typeface="Abadi MT Condensed Extra Bold"/>
            </a:endParaRPr>
          </a:p>
        </p:txBody>
      </p:sp>
    </p:spTree>
    <p:extLst>
      <p:ext uri="{BB962C8B-B14F-4D97-AF65-F5344CB8AC3E}">
        <p14:creationId xmlns:p14="http://schemas.microsoft.com/office/powerpoint/2010/main" val="364162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1"/>
          <p:cNvSpPr txBox="1">
            <a:spLocks noGrp="1"/>
          </p:cNvSpPr>
          <p:nvPr>
            <p:ph type="title"/>
          </p:nvPr>
        </p:nvSpPr>
        <p:spPr>
          <a:xfrm>
            <a:off x="628650" y="855064"/>
            <a:ext cx="7886700" cy="978729"/>
          </a:xfrm>
          <a:prstGeom prst="rect">
            <a:avLst/>
          </a:prstGeom>
          <a:noFill/>
        </p:spPr>
        <p:txBody>
          <a:bodyPr wrap="square" rtlCol="0">
            <a:spAutoFit/>
          </a:bodyPr>
          <a:lstStyle/>
          <a:p>
            <a:pPr algn="ctr"/>
            <a:r>
              <a:rPr lang="es-ES_tradnl" sz="3200" dirty="0" err="1" smtClean="0">
                <a:solidFill>
                  <a:srgbClr val="2B9FBA"/>
                </a:solidFill>
                <a:latin typeface="Abadi MT Condensed Extra Bold"/>
                <a:cs typeface="Abadi MT Condensed Extra Bold"/>
              </a:rPr>
              <a:t>Physico-chemical</a:t>
            </a:r>
            <a:r>
              <a:rPr lang="es-ES_tradnl" sz="3200" dirty="0" smtClean="0">
                <a:solidFill>
                  <a:srgbClr val="2B9FBA"/>
                </a:solidFill>
                <a:latin typeface="Abadi MT Condensed Extra Bold"/>
                <a:cs typeface="Abadi MT Condensed Extra Bold"/>
              </a:rPr>
              <a:t> </a:t>
            </a:r>
            <a:r>
              <a:rPr lang="es-ES_tradnl" sz="3200" dirty="0" err="1" smtClean="0">
                <a:solidFill>
                  <a:srgbClr val="2B9FBA"/>
                </a:solidFill>
                <a:latin typeface="Abadi MT Condensed Extra Bold"/>
                <a:cs typeface="Abadi MT Condensed Extra Bold"/>
              </a:rPr>
              <a:t>characteristics</a:t>
            </a:r>
            <a:r>
              <a:rPr lang="es-ES_tradnl" sz="3200" dirty="0" smtClean="0">
                <a:solidFill>
                  <a:srgbClr val="2B9FBA"/>
                </a:solidFill>
                <a:latin typeface="Abadi MT Condensed Extra Bold"/>
                <a:cs typeface="Abadi MT Condensed Extra Bold"/>
              </a:rPr>
              <a:t> of agave </a:t>
            </a:r>
            <a:r>
              <a:rPr lang="es-ES_tradnl" sz="3200" dirty="0" err="1" smtClean="0">
                <a:solidFill>
                  <a:srgbClr val="2B9FBA"/>
                </a:solidFill>
                <a:latin typeface="Abadi MT Condensed Extra Bold"/>
                <a:cs typeface="Abadi MT Condensed Extra Bold"/>
              </a:rPr>
              <a:t>inulin</a:t>
            </a:r>
            <a:r>
              <a:rPr lang="es-ES_tradnl" sz="3200" dirty="0" smtClean="0">
                <a:solidFill>
                  <a:srgbClr val="2B9FBA"/>
                </a:solidFill>
                <a:latin typeface="Abadi MT Condensed Extra Bold"/>
                <a:cs typeface="Abadi MT Condensed Extra Bold"/>
              </a:rPr>
              <a:t> and FOS</a:t>
            </a:r>
            <a:endParaRPr lang="es-ES" sz="3200" dirty="0">
              <a:solidFill>
                <a:srgbClr val="2B9FBA"/>
              </a:solidFill>
              <a:latin typeface="Abadi MT Condensed Extra Bold"/>
              <a:cs typeface="Abadi MT Condensed Extra Bold"/>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0893" y="1872517"/>
            <a:ext cx="7802214"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1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1"/>
          <p:cNvSpPr txBox="1">
            <a:spLocks noGrp="1"/>
          </p:cNvSpPr>
          <p:nvPr>
            <p:ph type="title"/>
          </p:nvPr>
        </p:nvSpPr>
        <p:spPr>
          <a:xfrm>
            <a:off x="628650" y="763708"/>
            <a:ext cx="7886700" cy="1325563"/>
          </a:xfrm>
          <a:prstGeom prst="rect">
            <a:avLst/>
          </a:prstGeom>
          <a:noFill/>
        </p:spPr>
        <p:txBody>
          <a:bodyPr wrap="square" rtlCol="0">
            <a:spAutoFit/>
          </a:bodyPr>
          <a:lstStyle/>
          <a:p>
            <a:pPr algn="ctr"/>
            <a:r>
              <a:rPr lang="es-ES_tradnl" sz="4400" dirty="0" smtClean="0">
                <a:solidFill>
                  <a:srgbClr val="2B9FBA"/>
                </a:solidFill>
                <a:latin typeface="Abadi MT Condensed Extra Bold"/>
                <a:cs typeface="Abadi MT Condensed Extra Bold"/>
              </a:rPr>
              <a:t>Inulin </a:t>
            </a:r>
            <a:r>
              <a:rPr lang="es-ES_tradnl" sz="4400" dirty="0" err="1" smtClean="0">
                <a:solidFill>
                  <a:srgbClr val="2B9FBA"/>
                </a:solidFill>
                <a:latin typeface="Abadi MT Condensed Extra Bold"/>
                <a:cs typeface="Abadi MT Condensed Extra Bold"/>
              </a:rPr>
              <a:t>comparison</a:t>
            </a:r>
            <a:r>
              <a:rPr lang="es-ES_tradnl" sz="4400" dirty="0" smtClean="0">
                <a:solidFill>
                  <a:srgbClr val="2B9FBA"/>
                </a:solidFill>
                <a:latin typeface="Abadi MT Condensed Extra Bold"/>
                <a:cs typeface="Abadi MT Condensed Extra Bold"/>
              </a:rPr>
              <a:t> chart</a:t>
            </a:r>
            <a:endParaRPr lang="es-ES" sz="4400" dirty="0">
              <a:solidFill>
                <a:srgbClr val="2B9FBA"/>
              </a:solidFill>
              <a:latin typeface="Abadi MT Condensed Extra Bold"/>
              <a:cs typeface="Abadi MT Condensed Extra Bold"/>
            </a:endParaRP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2378516"/>
            <a:ext cx="7886700" cy="324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02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1"/>
          <p:cNvSpPr txBox="1"/>
          <p:nvPr/>
        </p:nvSpPr>
        <p:spPr>
          <a:xfrm>
            <a:off x="2041978" y="1791546"/>
            <a:ext cx="4823693" cy="2862322"/>
          </a:xfrm>
          <a:prstGeom prst="rect">
            <a:avLst/>
          </a:prstGeom>
          <a:noFill/>
        </p:spPr>
        <p:txBody>
          <a:bodyPr wrap="none" rtlCol="0">
            <a:spAutoFit/>
          </a:bodyPr>
          <a:lstStyle/>
          <a:p>
            <a:pPr algn="ctr"/>
            <a:r>
              <a:rPr lang="es-MX" b="1" dirty="0"/>
              <a:t>CONTACT US:</a:t>
            </a:r>
            <a:endParaRPr lang="es-ES_tradnl" dirty="0"/>
          </a:p>
          <a:p>
            <a:pPr algn="ctr"/>
            <a:r>
              <a:rPr lang="es-MX" dirty="0" smtClean="0"/>
              <a:t>SALUTARY </a:t>
            </a:r>
            <a:r>
              <a:rPr lang="es-MX" dirty="0"/>
              <a:t>SA DE CV </a:t>
            </a:r>
            <a:endParaRPr lang="es-ES_tradnl" dirty="0"/>
          </a:p>
          <a:p>
            <a:pPr algn="ctr"/>
            <a:r>
              <a:rPr lang="es-MX" u="sng" dirty="0" smtClean="0">
                <a:hlinkClick r:id="rId2"/>
              </a:rPr>
              <a:t>www.salutary.com.mx</a:t>
            </a:r>
            <a:endParaRPr lang="es-ES_tradnl" dirty="0"/>
          </a:p>
          <a:p>
            <a:pPr algn="ctr"/>
            <a:r>
              <a:rPr lang="es-MX" dirty="0"/>
              <a:t>+52 </a:t>
            </a:r>
            <a:r>
              <a:rPr lang="es-MX" dirty="0" smtClean="0"/>
              <a:t>(33)36122780</a:t>
            </a:r>
          </a:p>
          <a:p>
            <a:pPr algn="ctr"/>
            <a:r>
              <a:rPr lang="es-ES" dirty="0" smtClean="0"/>
              <a:t>+52 (33)22673760</a:t>
            </a:r>
            <a:endParaRPr lang="es-ES_tradnl" dirty="0"/>
          </a:p>
          <a:p>
            <a:pPr algn="ctr"/>
            <a:r>
              <a:rPr lang="es-MX" dirty="0" smtClean="0"/>
              <a:t>Ing. Francisco Zuñiga  (CEO) </a:t>
            </a:r>
            <a:endParaRPr lang="es-ES_tradnl" dirty="0"/>
          </a:p>
          <a:p>
            <a:pPr algn="ctr"/>
            <a:r>
              <a:rPr lang="es-MX" dirty="0" smtClean="0"/>
              <a:t>52-1-33-1025 8356 </a:t>
            </a:r>
            <a:r>
              <a:rPr lang="es-MX" u="sng" dirty="0" smtClean="0">
                <a:hlinkClick r:id="rId3"/>
              </a:rPr>
              <a:t>direccion@salutary.com.mx</a:t>
            </a:r>
            <a:endParaRPr lang="es-ES_tradnl" dirty="0"/>
          </a:p>
          <a:p>
            <a:pPr algn="ctr"/>
            <a:r>
              <a:rPr lang="es-MX" dirty="0" smtClean="0"/>
              <a:t>Lic. Antonio Castro (International </a:t>
            </a:r>
            <a:r>
              <a:rPr lang="es-MX" dirty="0"/>
              <a:t>Sales </a:t>
            </a:r>
            <a:r>
              <a:rPr lang="es-MX" dirty="0" smtClean="0"/>
              <a:t>Manager</a:t>
            </a:r>
            <a:r>
              <a:rPr lang="es-MX" dirty="0"/>
              <a:t>) </a:t>
            </a:r>
            <a:endParaRPr lang="es-ES_tradnl" dirty="0"/>
          </a:p>
          <a:p>
            <a:pPr algn="ctr"/>
            <a:r>
              <a:rPr lang="es-MX" dirty="0" smtClean="0"/>
              <a:t>+1 (702) 482-1970 </a:t>
            </a:r>
            <a:r>
              <a:rPr lang="es-MX" u="sng" dirty="0" smtClean="0">
                <a:hlinkClick r:id="rId4"/>
              </a:rPr>
              <a:t>ventas2@salutary.com.mx</a:t>
            </a:r>
            <a:endParaRPr lang="es-ES_tradnl" dirty="0"/>
          </a:p>
          <a:p>
            <a:pPr algn="ctr"/>
            <a:endParaRPr lang="es-ES" dirty="0"/>
          </a:p>
        </p:txBody>
      </p:sp>
    </p:spTree>
    <p:extLst>
      <p:ext uri="{BB962C8B-B14F-4D97-AF65-F5344CB8AC3E}">
        <p14:creationId xmlns:p14="http://schemas.microsoft.com/office/powerpoint/2010/main" val="3119958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21"/>
          <p:cNvSpPr txBox="1"/>
          <p:nvPr/>
        </p:nvSpPr>
        <p:spPr>
          <a:xfrm>
            <a:off x="515815" y="801418"/>
            <a:ext cx="6131171" cy="769441"/>
          </a:xfrm>
          <a:prstGeom prst="rect">
            <a:avLst/>
          </a:prstGeom>
          <a:noFill/>
        </p:spPr>
        <p:txBody>
          <a:bodyPr wrap="square" rtlCol="0">
            <a:spAutoFit/>
          </a:bodyPr>
          <a:lstStyle/>
          <a:p>
            <a:pPr algn="ctr"/>
            <a:r>
              <a:rPr lang="es-ES" sz="4400" dirty="0" smtClean="0">
                <a:solidFill>
                  <a:srgbClr val="2B9FBA"/>
                </a:solidFill>
                <a:latin typeface="Abadi MT Condensed Extra Bold"/>
                <a:cs typeface="Abadi MT Condensed Extra Bold"/>
              </a:rPr>
              <a:t>About the </a:t>
            </a:r>
            <a:r>
              <a:rPr lang="es-ES" sz="4400" dirty="0" err="1" smtClean="0">
                <a:solidFill>
                  <a:srgbClr val="2B9FBA"/>
                </a:solidFill>
                <a:latin typeface="Abadi MT Condensed Extra Bold"/>
                <a:cs typeface="Abadi MT Condensed Extra Bold"/>
              </a:rPr>
              <a:t>raw</a:t>
            </a:r>
            <a:r>
              <a:rPr lang="es-ES" sz="4400" dirty="0" smtClean="0">
                <a:solidFill>
                  <a:srgbClr val="2B9FBA"/>
                </a:solidFill>
                <a:latin typeface="Abadi MT Condensed Extra Bold"/>
                <a:cs typeface="Abadi MT Condensed Extra Bold"/>
              </a:rPr>
              <a:t> material</a:t>
            </a:r>
            <a:endParaRPr lang="es-ES" sz="4400" dirty="0">
              <a:solidFill>
                <a:srgbClr val="2B9FBA"/>
              </a:solidFill>
              <a:latin typeface="Abadi MT Condensed Extra Bold"/>
              <a:cs typeface="Abadi MT Condensed Extra Bold"/>
            </a:endParaRPr>
          </a:p>
        </p:txBody>
      </p:sp>
      <p:sp>
        <p:nvSpPr>
          <p:cNvPr id="6" name="Marcador de contenido 2"/>
          <p:cNvSpPr>
            <a:spLocks noGrp="1"/>
          </p:cNvSpPr>
          <p:nvPr>
            <p:ph sz="half" idx="1"/>
          </p:nvPr>
        </p:nvSpPr>
        <p:spPr>
          <a:xfrm>
            <a:off x="628650" y="1825625"/>
            <a:ext cx="7905750" cy="1644406"/>
          </a:xfrm>
        </p:spPr>
        <p:txBody>
          <a:bodyPr>
            <a:noAutofit/>
          </a:bodyPr>
          <a:lstStyle/>
          <a:p>
            <a:pPr marL="0" indent="0" algn="just">
              <a:buNone/>
            </a:pPr>
            <a:r>
              <a:rPr lang="en-US" sz="2800" dirty="0" smtClean="0">
                <a:solidFill>
                  <a:srgbClr val="254061"/>
                </a:solidFill>
              </a:rPr>
              <a:t>Mexico is considered the center of origin and biodiversity of the agave genus, due to the taxonomic diversity within its territory. Of the 310 species reported, about 272 can be found here. The most important species is the Agave </a:t>
            </a:r>
            <a:r>
              <a:rPr lang="en-US" sz="2800" dirty="0" err="1">
                <a:solidFill>
                  <a:srgbClr val="254061"/>
                </a:solidFill>
              </a:rPr>
              <a:t>T</a:t>
            </a:r>
            <a:r>
              <a:rPr lang="en-US" sz="2800" dirty="0" err="1" smtClean="0">
                <a:solidFill>
                  <a:srgbClr val="254061"/>
                </a:solidFill>
              </a:rPr>
              <a:t>equilana</a:t>
            </a:r>
            <a:r>
              <a:rPr lang="en-US" sz="2800" dirty="0" smtClean="0">
                <a:solidFill>
                  <a:srgbClr val="254061"/>
                </a:solidFill>
              </a:rPr>
              <a:t> </a:t>
            </a:r>
            <a:r>
              <a:rPr lang="en-US" sz="2800" dirty="0">
                <a:solidFill>
                  <a:srgbClr val="254061"/>
                </a:solidFill>
              </a:rPr>
              <a:t>W</a:t>
            </a:r>
            <a:r>
              <a:rPr lang="en-US" sz="2800" dirty="0" smtClean="0">
                <a:solidFill>
                  <a:srgbClr val="254061"/>
                </a:solidFill>
              </a:rPr>
              <a:t>ebber.</a:t>
            </a:r>
            <a:endParaRPr lang="en-US" sz="2800" dirty="0">
              <a:solidFill>
                <a:srgbClr val="254061"/>
              </a:solidFill>
            </a:endParaRPr>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83981" y="3946454"/>
            <a:ext cx="7762142" cy="204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87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1"/>
          <p:cNvSpPr txBox="1">
            <a:spLocks noGrp="1"/>
          </p:cNvSpPr>
          <p:nvPr>
            <p:ph type="title"/>
          </p:nvPr>
        </p:nvSpPr>
        <p:spPr>
          <a:xfrm>
            <a:off x="351692" y="880441"/>
            <a:ext cx="8163658" cy="1089529"/>
          </a:xfrm>
          <a:prstGeom prst="rect">
            <a:avLst/>
          </a:prstGeom>
          <a:noFill/>
        </p:spPr>
        <p:txBody>
          <a:bodyPr wrap="square" rtlCol="0">
            <a:spAutoFit/>
          </a:bodyPr>
          <a:lstStyle/>
          <a:p>
            <a:pPr algn="ctr"/>
            <a:r>
              <a:rPr lang="es-ES" sz="3600" dirty="0" err="1" smtClean="0">
                <a:solidFill>
                  <a:srgbClr val="2B9FBA"/>
                </a:solidFill>
                <a:latin typeface="Abadi MT Condensed Extra Bold"/>
                <a:cs typeface="Abadi MT Condensed Extra Bold"/>
              </a:rPr>
              <a:t>Production</a:t>
            </a:r>
            <a:r>
              <a:rPr lang="es-ES" sz="3600" dirty="0" smtClean="0">
                <a:solidFill>
                  <a:srgbClr val="2B9FBA"/>
                </a:solidFill>
                <a:latin typeface="Abadi MT Condensed Extra Bold"/>
                <a:cs typeface="Abadi MT Condensed Extra Bold"/>
              </a:rPr>
              <a:t> </a:t>
            </a:r>
            <a:r>
              <a:rPr lang="es-ES" sz="3600" dirty="0" err="1" smtClean="0">
                <a:solidFill>
                  <a:srgbClr val="2B9FBA"/>
                </a:solidFill>
                <a:latin typeface="Abadi MT Condensed Extra Bold"/>
                <a:cs typeface="Abadi MT Condensed Extra Bold"/>
              </a:rPr>
              <a:t>process</a:t>
            </a:r>
            <a:r>
              <a:rPr lang="es-ES" sz="3600" dirty="0" smtClean="0">
                <a:solidFill>
                  <a:srgbClr val="2B9FBA"/>
                </a:solidFill>
                <a:latin typeface="Abadi MT Condensed Extra Bold"/>
                <a:cs typeface="Abadi MT Condensed Extra Bold"/>
              </a:rPr>
              <a:t> of agave </a:t>
            </a:r>
            <a:r>
              <a:rPr lang="es-ES" sz="3600" dirty="0" err="1" smtClean="0">
                <a:solidFill>
                  <a:srgbClr val="2B9FBA"/>
                </a:solidFill>
                <a:latin typeface="Abadi MT Condensed Extra Bold"/>
                <a:cs typeface="Abadi MT Condensed Extra Bold"/>
              </a:rPr>
              <a:t>inulin</a:t>
            </a:r>
            <a:r>
              <a:rPr lang="es-ES" sz="3600" dirty="0" smtClean="0">
                <a:solidFill>
                  <a:srgbClr val="2B9FBA"/>
                </a:solidFill>
                <a:latin typeface="Abadi MT Condensed Extra Bold"/>
                <a:cs typeface="Abadi MT Condensed Extra Bold"/>
              </a:rPr>
              <a:t> and FOS</a:t>
            </a:r>
            <a:endParaRPr lang="es-ES" sz="3600" dirty="0">
              <a:solidFill>
                <a:srgbClr val="2B9FBA"/>
              </a:solidFill>
              <a:latin typeface="Abadi MT Condensed Extra Bold"/>
              <a:cs typeface="Abadi MT Condensed Extra Bold"/>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8626" y="1825624"/>
            <a:ext cx="6353908" cy="4551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98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1"/>
          <p:cNvSpPr txBox="1">
            <a:spLocks noGrp="1"/>
          </p:cNvSpPr>
          <p:nvPr>
            <p:ph type="title"/>
          </p:nvPr>
        </p:nvSpPr>
        <p:spPr>
          <a:xfrm>
            <a:off x="628650" y="477851"/>
            <a:ext cx="7886700" cy="1311128"/>
          </a:xfrm>
          <a:prstGeom prst="rect">
            <a:avLst/>
          </a:prstGeom>
          <a:noFill/>
        </p:spPr>
        <p:txBody>
          <a:bodyPr wrap="square" rtlCol="0">
            <a:spAutoFit/>
          </a:bodyPr>
          <a:lstStyle/>
          <a:p>
            <a:pPr algn="ctr"/>
            <a:r>
              <a:rPr lang="es-ES_tradnl" dirty="0" smtClean="0">
                <a:solidFill>
                  <a:srgbClr val="2B9FBA"/>
                </a:solidFill>
                <a:latin typeface="Abadi MT Condensed Extra Bold"/>
                <a:cs typeface="Abadi MT Condensed Extra Bold"/>
              </a:rPr>
              <a:t>Agave </a:t>
            </a:r>
            <a:r>
              <a:rPr lang="es-ES_tradnl" dirty="0" err="1" smtClean="0">
                <a:solidFill>
                  <a:srgbClr val="2B9FBA"/>
                </a:solidFill>
                <a:latin typeface="Abadi MT Condensed Extra Bold"/>
                <a:cs typeface="Abadi MT Condensed Extra Bold"/>
              </a:rPr>
              <a:t>inulin</a:t>
            </a:r>
            <a:r>
              <a:rPr lang="es-ES_tradnl" dirty="0" smtClean="0">
                <a:solidFill>
                  <a:srgbClr val="2B9FBA"/>
                </a:solidFill>
                <a:latin typeface="Abadi MT Condensed Extra Bold"/>
                <a:cs typeface="Abadi MT Condensed Extra Bold"/>
              </a:rPr>
              <a:t> (</a:t>
            </a:r>
            <a:r>
              <a:rPr lang="es-ES_tradnl" dirty="0" err="1" smtClean="0">
                <a:solidFill>
                  <a:srgbClr val="2B9FBA"/>
                </a:solidFill>
                <a:latin typeface="Abadi MT Condensed Extra Bold"/>
                <a:cs typeface="Abadi MT Condensed Extra Bold"/>
              </a:rPr>
              <a:t>powder</a:t>
            </a:r>
            <a:r>
              <a:rPr lang="es-ES_tradnl" dirty="0" smtClean="0">
                <a:solidFill>
                  <a:srgbClr val="2B9FBA"/>
                </a:solidFill>
                <a:latin typeface="Abadi MT Condensed Extra Bold"/>
                <a:cs typeface="Abadi MT Condensed Extra Bold"/>
              </a:rPr>
              <a:t>/</a:t>
            </a:r>
            <a:r>
              <a:rPr lang="es-ES_tradnl" dirty="0" err="1" smtClean="0">
                <a:solidFill>
                  <a:srgbClr val="2B9FBA"/>
                </a:solidFill>
                <a:latin typeface="Abadi MT Condensed Extra Bold"/>
                <a:cs typeface="Abadi MT Condensed Extra Bold"/>
              </a:rPr>
              <a:t>liquid</a:t>
            </a:r>
            <a:r>
              <a:rPr lang="es-ES_tradnl" dirty="0" smtClean="0">
                <a:solidFill>
                  <a:srgbClr val="2B9FBA"/>
                </a:solidFill>
                <a:latin typeface="Abadi MT Condensed Extra Bold"/>
                <a:cs typeface="Abadi MT Condensed Extra Bold"/>
              </a:rPr>
              <a:t>)key </a:t>
            </a:r>
            <a:r>
              <a:rPr lang="es-ES_tradnl" dirty="0" err="1" smtClean="0">
                <a:solidFill>
                  <a:srgbClr val="2B9FBA"/>
                </a:solidFill>
                <a:latin typeface="Abadi MT Condensed Extra Bold"/>
                <a:cs typeface="Abadi MT Condensed Extra Bold"/>
              </a:rPr>
              <a:t>attributes</a:t>
            </a:r>
            <a:endParaRPr lang="es-ES" dirty="0">
              <a:solidFill>
                <a:srgbClr val="2B9FBA"/>
              </a:solidFill>
              <a:latin typeface="Abadi MT Condensed Extra Bold"/>
              <a:cs typeface="Abadi MT Condensed Extra Bold"/>
            </a:endParaRPr>
          </a:p>
        </p:txBody>
      </p:sp>
      <p:sp>
        <p:nvSpPr>
          <p:cNvPr id="5" name="Marcador de contenido 2"/>
          <p:cNvSpPr txBox="1">
            <a:spLocks noGrp="1"/>
          </p:cNvSpPr>
          <p:nvPr>
            <p:ph idx="1"/>
          </p:nvPr>
        </p:nvSpPr>
        <p:spPr>
          <a:xfrm>
            <a:off x="628650" y="1978024"/>
            <a:ext cx="7886700" cy="395385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0000"/>
              </a:lnSpc>
              <a:spcBef>
                <a:spcPts val="1000"/>
              </a:spcBef>
              <a:buClr>
                <a:srgbClr val="008348"/>
              </a:buClr>
              <a:defRPr/>
            </a:pPr>
            <a:r>
              <a:rPr lang="en-US" sz="2400" dirty="0" smtClean="0">
                <a:solidFill>
                  <a:srgbClr val="254061"/>
                </a:solidFill>
              </a:rPr>
              <a:t>Has </a:t>
            </a:r>
            <a:r>
              <a:rPr lang="en-US" sz="2400" b="1" dirty="0">
                <a:solidFill>
                  <a:srgbClr val="254061"/>
                </a:solidFill>
              </a:rPr>
              <a:t>FOS</a:t>
            </a:r>
            <a:r>
              <a:rPr lang="en-US" sz="2400" dirty="0">
                <a:solidFill>
                  <a:srgbClr val="254061"/>
                </a:solidFill>
              </a:rPr>
              <a:t> (</a:t>
            </a:r>
            <a:r>
              <a:rPr lang="en-US" sz="2400" dirty="0" err="1">
                <a:solidFill>
                  <a:srgbClr val="254061"/>
                </a:solidFill>
              </a:rPr>
              <a:t>oligofructose</a:t>
            </a:r>
            <a:r>
              <a:rPr lang="en-US" sz="2400" dirty="0">
                <a:solidFill>
                  <a:srgbClr val="254061"/>
                </a:solidFill>
              </a:rPr>
              <a:t>) </a:t>
            </a:r>
            <a:r>
              <a:rPr lang="en-US" sz="2400" b="1" dirty="0" smtClean="0">
                <a:solidFill>
                  <a:srgbClr val="254061"/>
                </a:solidFill>
              </a:rPr>
              <a:t>properties</a:t>
            </a:r>
          </a:p>
          <a:p>
            <a:pPr algn="just">
              <a:lnSpc>
                <a:spcPct val="110000"/>
              </a:lnSpc>
              <a:spcBef>
                <a:spcPts val="1000"/>
              </a:spcBef>
              <a:buClr>
                <a:srgbClr val="008348"/>
              </a:buClr>
              <a:defRPr/>
            </a:pPr>
            <a:r>
              <a:rPr lang="en-US" sz="2400" dirty="0">
                <a:solidFill>
                  <a:srgbClr val="254061"/>
                </a:solidFill>
              </a:rPr>
              <a:t>Contains both </a:t>
            </a:r>
            <a:r>
              <a:rPr lang="en-US" sz="2400" b="1" dirty="0">
                <a:solidFill>
                  <a:srgbClr val="254061"/>
                </a:solidFill>
              </a:rPr>
              <a:t>short and long chain </a:t>
            </a:r>
            <a:r>
              <a:rPr lang="en-US" sz="2400" dirty="0" err="1">
                <a:solidFill>
                  <a:srgbClr val="254061"/>
                </a:solidFill>
              </a:rPr>
              <a:t>fructans</a:t>
            </a:r>
            <a:r>
              <a:rPr lang="en-US" sz="2400" dirty="0">
                <a:solidFill>
                  <a:srgbClr val="254061"/>
                </a:solidFill>
              </a:rPr>
              <a:t>.</a:t>
            </a:r>
          </a:p>
          <a:p>
            <a:pPr algn="just">
              <a:lnSpc>
                <a:spcPct val="110000"/>
              </a:lnSpc>
              <a:spcBef>
                <a:spcPts val="1000"/>
              </a:spcBef>
              <a:buClr>
                <a:srgbClr val="008348"/>
              </a:buClr>
              <a:defRPr/>
            </a:pPr>
            <a:r>
              <a:rPr lang="en-US" sz="2400" dirty="0">
                <a:solidFill>
                  <a:srgbClr val="254061"/>
                </a:solidFill>
              </a:rPr>
              <a:t>Helpful in feeding good bacteria (</a:t>
            </a:r>
            <a:r>
              <a:rPr lang="en-US" sz="2400" dirty="0" err="1">
                <a:solidFill>
                  <a:srgbClr val="254061"/>
                </a:solidFill>
              </a:rPr>
              <a:t>bifodobacteria</a:t>
            </a:r>
            <a:r>
              <a:rPr lang="en-US" sz="2400" dirty="0">
                <a:solidFill>
                  <a:srgbClr val="254061"/>
                </a:solidFill>
              </a:rPr>
              <a:t> and lactobacillus) from the </a:t>
            </a:r>
            <a:r>
              <a:rPr lang="en-US" sz="2400" b="1" dirty="0">
                <a:solidFill>
                  <a:srgbClr val="254061"/>
                </a:solidFill>
              </a:rPr>
              <a:t>beginning to the end </a:t>
            </a:r>
            <a:r>
              <a:rPr lang="en-US" sz="2400" dirty="0">
                <a:solidFill>
                  <a:srgbClr val="254061"/>
                </a:solidFill>
              </a:rPr>
              <a:t>of the bowel system</a:t>
            </a:r>
            <a:r>
              <a:rPr lang="en-US" sz="2400" dirty="0" smtClean="0">
                <a:solidFill>
                  <a:srgbClr val="254061"/>
                </a:solidFill>
              </a:rPr>
              <a:t>.</a:t>
            </a:r>
          </a:p>
          <a:p>
            <a:pPr algn="just">
              <a:lnSpc>
                <a:spcPct val="110000"/>
              </a:lnSpc>
              <a:spcBef>
                <a:spcPts val="1000"/>
              </a:spcBef>
              <a:buClr>
                <a:srgbClr val="008348"/>
              </a:buClr>
              <a:defRPr/>
            </a:pPr>
            <a:r>
              <a:rPr lang="en-US" sz="2400" dirty="0" smtClean="0">
                <a:solidFill>
                  <a:srgbClr val="254061"/>
                </a:solidFill>
              </a:rPr>
              <a:t>Low-glycemic</a:t>
            </a:r>
            <a:endParaRPr lang="en-US" sz="2400" dirty="0">
              <a:solidFill>
                <a:srgbClr val="254061"/>
              </a:solidFill>
            </a:endParaRPr>
          </a:p>
          <a:p>
            <a:pPr algn="just">
              <a:lnSpc>
                <a:spcPct val="110000"/>
              </a:lnSpc>
              <a:spcBef>
                <a:spcPts val="1000"/>
              </a:spcBef>
              <a:buClr>
                <a:srgbClr val="008348"/>
              </a:buClr>
              <a:defRPr/>
            </a:pPr>
            <a:r>
              <a:rPr lang="en-US" sz="2400" b="1" dirty="0" smtClean="0">
                <a:solidFill>
                  <a:srgbClr val="254061"/>
                </a:solidFill>
              </a:rPr>
              <a:t>Lower </a:t>
            </a:r>
            <a:r>
              <a:rPr lang="en-US" sz="2400" b="1" dirty="0" err="1">
                <a:solidFill>
                  <a:srgbClr val="254061"/>
                </a:solidFill>
              </a:rPr>
              <a:t>hygroscopicity</a:t>
            </a:r>
            <a:r>
              <a:rPr lang="en-US" sz="2400" b="1" dirty="0">
                <a:solidFill>
                  <a:srgbClr val="254061"/>
                </a:solidFill>
              </a:rPr>
              <a:t> </a:t>
            </a:r>
            <a:r>
              <a:rPr lang="en-US" sz="2400" dirty="0" smtClean="0">
                <a:solidFill>
                  <a:srgbClr val="254061"/>
                </a:solidFill>
              </a:rPr>
              <a:t>vs. </a:t>
            </a:r>
            <a:r>
              <a:rPr lang="en-US" sz="2400" dirty="0">
                <a:solidFill>
                  <a:srgbClr val="254061"/>
                </a:solidFill>
              </a:rPr>
              <a:t>other </a:t>
            </a:r>
            <a:r>
              <a:rPr lang="en-US" sz="2400" dirty="0" err="1">
                <a:solidFill>
                  <a:srgbClr val="254061"/>
                </a:solidFill>
              </a:rPr>
              <a:t>inulins</a:t>
            </a:r>
            <a:r>
              <a:rPr lang="en-US" sz="2400" dirty="0">
                <a:solidFill>
                  <a:srgbClr val="254061"/>
                </a:solidFill>
              </a:rPr>
              <a:t> </a:t>
            </a:r>
            <a:endParaRPr lang="en-US" sz="2400" dirty="0" smtClean="0">
              <a:solidFill>
                <a:srgbClr val="254061"/>
              </a:solidFill>
            </a:endParaRPr>
          </a:p>
          <a:p>
            <a:pPr algn="just">
              <a:lnSpc>
                <a:spcPct val="110000"/>
              </a:lnSpc>
              <a:spcBef>
                <a:spcPts val="1000"/>
              </a:spcBef>
              <a:buClr>
                <a:srgbClr val="008348"/>
              </a:buClr>
              <a:defRPr/>
            </a:pPr>
            <a:r>
              <a:rPr lang="en-US" sz="2400" dirty="0" smtClean="0">
                <a:solidFill>
                  <a:srgbClr val="254061"/>
                </a:solidFill>
              </a:rPr>
              <a:t>Used as a </a:t>
            </a:r>
            <a:r>
              <a:rPr lang="en-US" sz="2400" b="1" dirty="0">
                <a:solidFill>
                  <a:srgbClr val="254061"/>
                </a:solidFill>
              </a:rPr>
              <a:t>fat replacement </a:t>
            </a:r>
            <a:r>
              <a:rPr lang="en-US" sz="2400" dirty="0">
                <a:solidFill>
                  <a:srgbClr val="254061"/>
                </a:solidFill>
              </a:rPr>
              <a:t>or </a:t>
            </a:r>
            <a:r>
              <a:rPr lang="en-US" sz="2400" b="1" dirty="0">
                <a:solidFill>
                  <a:srgbClr val="254061"/>
                </a:solidFill>
              </a:rPr>
              <a:t>partial sugar replacement</a:t>
            </a:r>
            <a:r>
              <a:rPr lang="en-US" sz="2400" dirty="0">
                <a:solidFill>
                  <a:srgbClr val="254061"/>
                </a:solidFill>
              </a:rPr>
              <a:t>.</a:t>
            </a:r>
          </a:p>
          <a:p>
            <a:pPr algn="just">
              <a:lnSpc>
                <a:spcPct val="110000"/>
              </a:lnSpc>
              <a:spcBef>
                <a:spcPts val="1000"/>
              </a:spcBef>
              <a:buClr>
                <a:srgbClr val="008348"/>
              </a:buClr>
              <a:defRPr/>
            </a:pPr>
            <a:endParaRPr lang="en-US" sz="2400" dirty="0">
              <a:solidFill>
                <a:srgbClr val="595959"/>
              </a:solidFill>
              <a:latin typeface="Arial" charset="0"/>
              <a:cs typeface="Arial" charset="0"/>
            </a:endParaRPr>
          </a:p>
          <a:p>
            <a:pPr algn="just">
              <a:lnSpc>
                <a:spcPct val="110000"/>
              </a:lnSpc>
              <a:spcBef>
                <a:spcPts val="1000"/>
              </a:spcBef>
              <a:buClr>
                <a:srgbClr val="008348"/>
              </a:buClr>
              <a:defRPr/>
            </a:pPr>
            <a:endParaRPr lang="en-US" sz="2400" dirty="0">
              <a:solidFill>
                <a:srgbClr val="595959"/>
              </a:solidFill>
              <a:latin typeface="Arial" charset="0"/>
              <a:cs typeface="Arial" charset="0"/>
            </a:endParaRPr>
          </a:p>
          <a:p>
            <a:pPr algn="just">
              <a:lnSpc>
                <a:spcPct val="110000"/>
              </a:lnSpc>
              <a:spcBef>
                <a:spcPts val="1000"/>
              </a:spcBef>
              <a:buClr>
                <a:srgbClr val="008348"/>
              </a:buClr>
              <a:defRPr/>
            </a:pPr>
            <a:endParaRPr lang="en-US" sz="2400" dirty="0" smtClean="0">
              <a:solidFill>
                <a:srgbClr val="595959"/>
              </a:solidFill>
              <a:latin typeface="Arial" charset="0"/>
              <a:cs typeface="Arial" charset="0"/>
            </a:endParaRPr>
          </a:p>
          <a:p>
            <a:pPr algn="just">
              <a:lnSpc>
                <a:spcPct val="110000"/>
              </a:lnSpc>
              <a:spcBef>
                <a:spcPts val="1000"/>
              </a:spcBef>
              <a:buClr>
                <a:srgbClr val="008348"/>
              </a:buClr>
              <a:defRPr/>
            </a:pPr>
            <a:endParaRPr lang="en-US" sz="2400" dirty="0">
              <a:solidFill>
                <a:srgbClr val="595959"/>
              </a:solidFill>
              <a:latin typeface="Arial" charset="0"/>
              <a:cs typeface="Arial" charset="0"/>
            </a:endParaRPr>
          </a:p>
          <a:p>
            <a:pPr marL="0" indent="0" algn="just">
              <a:lnSpc>
                <a:spcPct val="110000"/>
              </a:lnSpc>
              <a:spcBef>
                <a:spcPts val="1000"/>
              </a:spcBef>
              <a:buClr>
                <a:srgbClr val="008348"/>
              </a:buClr>
              <a:buNone/>
              <a:defRPr/>
            </a:pPr>
            <a:endParaRPr lang="en-US" sz="2400" dirty="0">
              <a:solidFill>
                <a:srgbClr val="595959"/>
              </a:solidFill>
              <a:latin typeface="Arial" charset="0"/>
              <a:cs typeface="Arial" charset="0"/>
            </a:endParaRPr>
          </a:p>
          <a:p>
            <a:pPr algn="just">
              <a:lnSpc>
                <a:spcPct val="110000"/>
              </a:lnSpc>
              <a:spcBef>
                <a:spcPts val="1000"/>
              </a:spcBef>
              <a:buClr>
                <a:srgbClr val="008348"/>
              </a:buClr>
              <a:defRPr/>
            </a:pPr>
            <a:endParaRPr lang="en-US" sz="2400" dirty="0">
              <a:solidFill>
                <a:srgbClr val="254061"/>
              </a:solidFill>
            </a:endParaRPr>
          </a:p>
        </p:txBody>
      </p:sp>
    </p:spTree>
    <p:extLst>
      <p:ext uri="{BB962C8B-B14F-4D97-AF65-F5344CB8AC3E}">
        <p14:creationId xmlns:p14="http://schemas.microsoft.com/office/powerpoint/2010/main" val="365153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1"/>
          <p:cNvSpPr txBox="1">
            <a:spLocks noGrp="1"/>
          </p:cNvSpPr>
          <p:nvPr>
            <p:ph type="title"/>
          </p:nvPr>
        </p:nvSpPr>
        <p:spPr>
          <a:xfrm>
            <a:off x="628650" y="997817"/>
            <a:ext cx="7886700" cy="646331"/>
          </a:xfrm>
          <a:prstGeom prst="rect">
            <a:avLst/>
          </a:prstGeom>
          <a:noFill/>
        </p:spPr>
        <p:txBody>
          <a:bodyPr wrap="square" rtlCol="0">
            <a:spAutoFit/>
          </a:bodyPr>
          <a:lstStyle/>
          <a:p>
            <a:pPr algn="ctr"/>
            <a:r>
              <a:rPr lang="es-ES_tradnl" sz="4000" dirty="0" smtClean="0">
                <a:solidFill>
                  <a:srgbClr val="2B9FBA"/>
                </a:solidFill>
                <a:latin typeface="Abadi MT Condensed Extra Bold"/>
                <a:cs typeface="Abadi MT Condensed Extra Bold"/>
              </a:rPr>
              <a:t>Agave </a:t>
            </a:r>
            <a:r>
              <a:rPr lang="es-ES_tradnl" sz="4000" dirty="0" err="1" smtClean="0">
                <a:solidFill>
                  <a:srgbClr val="2B9FBA"/>
                </a:solidFill>
                <a:latin typeface="Abadi MT Condensed Extra Bold"/>
                <a:cs typeface="Abadi MT Condensed Extra Bold"/>
              </a:rPr>
              <a:t>inulin</a:t>
            </a:r>
            <a:r>
              <a:rPr lang="es-ES_tradnl" sz="4000" dirty="0" smtClean="0">
                <a:solidFill>
                  <a:srgbClr val="2B9FBA"/>
                </a:solidFill>
                <a:latin typeface="Abadi MT Condensed Extra Bold"/>
                <a:cs typeface="Abadi MT Condensed Extra Bold"/>
              </a:rPr>
              <a:t> key </a:t>
            </a:r>
            <a:r>
              <a:rPr lang="es-ES_tradnl" sz="4000" dirty="0" err="1" smtClean="0">
                <a:solidFill>
                  <a:srgbClr val="2B9FBA"/>
                </a:solidFill>
                <a:latin typeface="Abadi MT Condensed Extra Bold"/>
                <a:cs typeface="Abadi MT Condensed Extra Bold"/>
              </a:rPr>
              <a:t>attributes</a:t>
            </a:r>
            <a:r>
              <a:rPr lang="es-ES_tradnl" sz="4000" dirty="0" smtClean="0">
                <a:solidFill>
                  <a:srgbClr val="2B9FBA"/>
                </a:solidFill>
                <a:latin typeface="Abadi MT Condensed Extra Bold"/>
                <a:cs typeface="Abadi MT Condensed Extra Bold"/>
              </a:rPr>
              <a:t> (</a:t>
            </a:r>
            <a:r>
              <a:rPr lang="es-ES_tradnl" sz="4000" dirty="0" err="1" smtClean="0">
                <a:solidFill>
                  <a:srgbClr val="2B9FBA"/>
                </a:solidFill>
                <a:latin typeface="Abadi MT Condensed Extra Bold"/>
                <a:cs typeface="Abadi MT Condensed Extra Bold"/>
              </a:rPr>
              <a:t>con’t</a:t>
            </a:r>
            <a:r>
              <a:rPr lang="es-ES_tradnl" sz="4000" dirty="0" smtClean="0">
                <a:solidFill>
                  <a:srgbClr val="2B9FBA"/>
                </a:solidFill>
                <a:latin typeface="Abadi MT Condensed Extra Bold"/>
                <a:cs typeface="Abadi MT Condensed Extra Bold"/>
              </a:rPr>
              <a:t>)</a:t>
            </a:r>
            <a:endParaRPr lang="es-ES" sz="4000" dirty="0">
              <a:solidFill>
                <a:srgbClr val="2B9FBA"/>
              </a:solidFill>
              <a:latin typeface="Abadi MT Condensed Extra Bold"/>
              <a:cs typeface="Abadi MT Condensed Extra Bold"/>
            </a:endParaRPr>
          </a:p>
        </p:txBody>
      </p:sp>
      <p:sp>
        <p:nvSpPr>
          <p:cNvPr id="5" name="Content Placeholder 2"/>
          <p:cNvSpPr>
            <a:spLocks noGrp="1"/>
          </p:cNvSpPr>
          <p:nvPr>
            <p:ph idx="1"/>
          </p:nvPr>
        </p:nvSpPr>
        <p:spPr/>
        <p:txBody>
          <a:bodyPr>
            <a:noAutofit/>
          </a:bodyPr>
          <a:lstStyle/>
          <a:p>
            <a:pPr algn="just">
              <a:lnSpc>
                <a:spcPct val="110000"/>
              </a:lnSpc>
              <a:spcBef>
                <a:spcPts val="1000"/>
              </a:spcBef>
              <a:buClr>
                <a:srgbClr val="008348"/>
              </a:buClr>
              <a:defRPr/>
            </a:pPr>
            <a:r>
              <a:rPr lang="en-US" sz="2400" dirty="0" smtClean="0">
                <a:solidFill>
                  <a:srgbClr val="254061"/>
                </a:solidFill>
              </a:rPr>
              <a:t>Bland neutral </a:t>
            </a:r>
            <a:r>
              <a:rPr lang="en-US" sz="2400" dirty="0">
                <a:solidFill>
                  <a:srgbClr val="254061"/>
                </a:solidFill>
              </a:rPr>
              <a:t>to sweet taste, without any off</a:t>
            </a:r>
            <a:r>
              <a:rPr lang="en-US" sz="2400" dirty="0" smtClean="0">
                <a:solidFill>
                  <a:srgbClr val="254061"/>
                </a:solidFill>
              </a:rPr>
              <a:t>-flavor </a:t>
            </a:r>
            <a:r>
              <a:rPr lang="en-US" sz="2400" dirty="0">
                <a:solidFill>
                  <a:srgbClr val="254061"/>
                </a:solidFill>
              </a:rPr>
              <a:t>or aftertaste.  </a:t>
            </a:r>
            <a:r>
              <a:rPr lang="en-US" sz="2400" dirty="0" smtClean="0">
                <a:solidFill>
                  <a:srgbClr val="254061"/>
                </a:solidFill>
              </a:rPr>
              <a:t>Therefore </a:t>
            </a:r>
            <a:r>
              <a:rPr lang="en-US" sz="2400" b="1" dirty="0" smtClean="0">
                <a:solidFill>
                  <a:srgbClr val="254061"/>
                </a:solidFill>
              </a:rPr>
              <a:t>combines </a:t>
            </a:r>
            <a:r>
              <a:rPr lang="en-US" sz="2400" b="1" dirty="0">
                <a:solidFill>
                  <a:srgbClr val="254061"/>
                </a:solidFill>
              </a:rPr>
              <a:t>easily with other ingredients without modifying delicate </a:t>
            </a:r>
            <a:r>
              <a:rPr lang="en-US" sz="2400" b="1" dirty="0" smtClean="0">
                <a:solidFill>
                  <a:srgbClr val="254061"/>
                </a:solidFill>
              </a:rPr>
              <a:t>flavors</a:t>
            </a:r>
            <a:r>
              <a:rPr lang="en-US" sz="2400" dirty="0" smtClean="0">
                <a:solidFill>
                  <a:srgbClr val="254061"/>
                </a:solidFill>
              </a:rPr>
              <a:t>.</a:t>
            </a:r>
          </a:p>
          <a:p>
            <a:pPr algn="just">
              <a:lnSpc>
                <a:spcPct val="110000"/>
              </a:lnSpc>
              <a:spcBef>
                <a:spcPts val="1000"/>
              </a:spcBef>
              <a:buClr>
                <a:srgbClr val="008348"/>
              </a:buClr>
              <a:defRPr/>
            </a:pPr>
            <a:r>
              <a:rPr lang="en-US" sz="2400" dirty="0" smtClean="0">
                <a:solidFill>
                  <a:srgbClr val="254061"/>
                </a:solidFill>
              </a:rPr>
              <a:t>Enhanced </a:t>
            </a:r>
            <a:r>
              <a:rPr lang="en-US" sz="2400" dirty="0">
                <a:solidFill>
                  <a:srgbClr val="254061"/>
                </a:solidFill>
              </a:rPr>
              <a:t>solubility provides </a:t>
            </a:r>
            <a:r>
              <a:rPr lang="en-US" sz="2400" b="1" dirty="0">
                <a:solidFill>
                  <a:srgbClr val="254061"/>
                </a:solidFill>
              </a:rPr>
              <a:t>improved sensory attributes </a:t>
            </a:r>
            <a:r>
              <a:rPr lang="en-US" sz="2400" dirty="0">
                <a:solidFill>
                  <a:srgbClr val="254061"/>
                </a:solidFill>
              </a:rPr>
              <a:t>(e.g. taste and tongue sensation</a:t>
            </a:r>
            <a:r>
              <a:rPr lang="en-US" sz="2400" dirty="0" smtClean="0">
                <a:solidFill>
                  <a:srgbClr val="254061"/>
                </a:solidFill>
              </a:rPr>
              <a:t>)</a:t>
            </a:r>
          </a:p>
          <a:p>
            <a:pPr algn="just">
              <a:lnSpc>
                <a:spcPct val="110000"/>
              </a:lnSpc>
              <a:spcBef>
                <a:spcPts val="1000"/>
              </a:spcBef>
              <a:buClr>
                <a:srgbClr val="008348"/>
              </a:buClr>
              <a:defRPr/>
            </a:pPr>
            <a:r>
              <a:rPr lang="en-US" sz="2400" dirty="0" smtClean="0">
                <a:solidFill>
                  <a:srgbClr val="254061"/>
                </a:solidFill>
              </a:rPr>
              <a:t>Works in </a:t>
            </a:r>
            <a:r>
              <a:rPr lang="en-US" sz="2400" dirty="0">
                <a:solidFill>
                  <a:srgbClr val="254061"/>
                </a:solidFill>
              </a:rPr>
              <a:t>synergy with most </a:t>
            </a:r>
            <a:r>
              <a:rPr lang="en-US" sz="2400" b="1" dirty="0">
                <a:solidFill>
                  <a:srgbClr val="254061"/>
                </a:solidFill>
              </a:rPr>
              <a:t>gelling </a:t>
            </a:r>
            <a:r>
              <a:rPr lang="en-US" sz="2400" b="1" dirty="0" smtClean="0">
                <a:solidFill>
                  <a:srgbClr val="254061"/>
                </a:solidFill>
              </a:rPr>
              <a:t>agents.</a:t>
            </a:r>
          </a:p>
          <a:p>
            <a:pPr algn="just">
              <a:lnSpc>
                <a:spcPct val="110000"/>
              </a:lnSpc>
              <a:spcBef>
                <a:spcPts val="1000"/>
              </a:spcBef>
              <a:buClr>
                <a:srgbClr val="008348"/>
              </a:buClr>
              <a:defRPr/>
            </a:pPr>
            <a:r>
              <a:rPr lang="en-US" sz="2400" b="1" dirty="0" smtClean="0">
                <a:solidFill>
                  <a:srgbClr val="254061"/>
                </a:solidFill>
              </a:rPr>
              <a:t>Improves stability </a:t>
            </a:r>
            <a:r>
              <a:rPr lang="en-US" sz="2400" b="1" dirty="0">
                <a:solidFill>
                  <a:srgbClr val="254061"/>
                </a:solidFill>
              </a:rPr>
              <a:t>of foams and emulsions</a:t>
            </a:r>
            <a:r>
              <a:rPr lang="en-US" sz="2400" dirty="0">
                <a:solidFill>
                  <a:srgbClr val="254061"/>
                </a:solidFill>
              </a:rPr>
              <a:t>, such as aerated desserts, ice creams, table spreads and sauces. It can therefore replace other stabilizers in different food products.</a:t>
            </a:r>
          </a:p>
        </p:txBody>
      </p:sp>
    </p:spTree>
    <p:extLst>
      <p:ext uri="{BB962C8B-B14F-4D97-AF65-F5344CB8AC3E}">
        <p14:creationId xmlns:p14="http://schemas.microsoft.com/office/powerpoint/2010/main" val="21444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21"/>
          <p:cNvSpPr txBox="1">
            <a:spLocks noGrp="1"/>
          </p:cNvSpPr>
          <p:nvPr>
            <p:ph type="title"/>
          </p:nvPr>
        </p:nvSpPr>
        <p:spPr>
          <a:xfrm>
            <a:off x="1078523" y="908613"/>
            <a:ext cx="6616212" cy="646331"/>
          </a:xfrm>
          <a:prstGeom prst="rect">
            <a:avLst/>
          </a:prstGeom>
          <a:noFill/>
        </p:spPr>
        <p:txBody>
          <a:bodyPr wrap="square" rtlCol="0">
            <a:spAutoFit/>
          </a:bodyPr>
          <a:lstStyle/>
          <a:p>
            <a:pPr algn="ctr"/>
            <a:r>
              <a:rPr lang="es-ES_tradnl" sz="4000" dirty="0" err="1" smtClean="0">
                <a:solidFill>
                  <a:srgbClr val="2B9FBA"/>
                </a:solidFill>
                <a:latin typeface="Abadi MT Condensed Extra Bold"/>
                <a:cs typeface="Abadi MT Condensed Extra Bold"/>
              </a:rPr>
              <a:t>Functional</a:t>
            </a:r>
            <a:r>
              <a:rPr lang="es-ES_tradnl" sz="4000" dirty="0" smtClean="0">
                <a:solidFill>
                  <a:srgbClr val="2B9FBA"/>
                </a:solidFill>
                <a:latin typeface="Abadi MT Condensed Extra Bold"/>
                <a:cs typeface="Abadi MT Condensed Extra Bold"/>
              </a:rPr>
              <a:t> </a:t>
            </a:r>
            <a:r>
              <a:rPr lang="es-ES_tradnl" sz="4000" dirty="0" err="1" smtClean="0">
                <a:solidFill>
                  <a:srgbClr val="2B9FBA"/>
                </a:solidFill>
                <a:latin typeface="Abadi MT Condensed Extra Bold"/>
                <a:cs typeface="Abadi MT Condensed Extra Bold"/>
              </a:rPr>
              <a:t>food</a:t>
            </a:r>
            <a:r>
              <a:rPr lang="es-ES_tradnl" sz="4000" dirty="0" smtClean="0">
                <a:solidFill>
                  <a:srgbClr val="2B9FBA"/>
                </a:solidFill>
                <a:latin typeface="Abadi MT Condensed Extra Bold"/>
                <a:cs typeface="Abadi MT Condensed Extra Bold"/>
              </a:rPr>
              <a:t> </a:t>
            </a:r>
            <a:r>
              <a:rPr lang="es-ES_tradnl" sz="4000" dirty="0" err="1" smtClean="0">
                <a:solidFill>
                  <a:srgbClr val="2B9FBA"/>
                </a:solidFill>
                <a:latin typeface="Abadi MT Condensed Extra Bold"/>
                <a:cs typeface="Abadi MT Condensed Extra Bold"/>
              </a:rPr>
              <a:t>trend</a:t>
            </a:r>
            <a:endParaRPr lang="es-ES" sz="4000" dirty="0">
              <a:solidFill>
                <a:srgbClr val="2B9FBA"/>
              </a:solidFill>
              <a:latin typeface="Abadi MT Condensed Extra Bold"/>
              <a:cs typeface="Abadi MT Condensed Extra Bold"/>
            </a:endParaRP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51888" y="3272556"/>
            <a:ext cx="3886200" cy="2160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3"/>
          <p:cNvSpPr txBox="1">
            <a:spLocks noGrp="1"/>
          </p:cNvSpPr>
          <p:nvPr>
            <p:ph sz="half" idx="1"/>
          </p:nvPr>
        </p:nvSpPr>
        <p:spPr>
          <a:xfrm>
            <a:off x="628650" y="3044817"/>
            <a:ext cx="3886200" cy="2841804"/>
          </a:xfrm>
          <a:prstGeom prst="rect">
            <a:avLst/>
          </a:prstGeom>
          <a:noFill/>
        </p:spPr>
        <p:txBody>
          <a:bodyPr wrap="square" rtlCol="0">
            <a:spAutoFit/>
          </a:bodyPr>
          <a:lstStyle/>
          <a:p>
            <a:pPr marL="285750" indent="-285750">
              <a:buFont typeface="Arial"/>
              <a:buChar char="•"/>
            </a:pPr>
            <a:r>
              <a:rPr lang="en-US" sz="1800" b="1" dirty="0">
                <a:solidFill>
                  <a:srgbClr val="254061"/>
                </a:solidFill>
              </a:rPr>
              <a:t>The estimated the global market for functional foods was worth $43.27 billion in 2013, </a:t>
            </a:r>
            <a:r>
              <a:rPr lang="en-US" sz="1800" dirty="0">
                <a:solidFill>
                  <a:srgbClr val="254061"/>
                </a:solidFill>
              </a:rPr>
              <a:t>an increase in value terms of 26.7% compared with 2009. </a:t>
            </a:r>
            <a:r>
              <a:rPr lang="en-US" sz="1800" dirty="0" smtClean="0">
                <a:solidFill>
                  <a:srgbClr val="254061"/>
                </a:solidFill>
              </a:rPr>
              <a:t>*</a:t>
            </a:r>
          </a:p>
          <a:p>
            <a:pPr marL="285750" indent="-285750">
              <a:buFont typeface="Arial"/>
              <a:buChar char="•"/>
            </a:pPr>
            <a:r>
              <a:rPr lang="en-US" sz="1800" dirty="0" smtClean="0">
                <a:solidFill>
                  <a:srgbClr val="254061"/>
                </a:solidFill>
              </a:rPr>
              <a:t>The </a:t>
            </a:r>
            <a:r>
              <a:rPr lang="en-US" sz="1800" dirty="0">
                <a:solidFill>
                  <a:srgbClr val="254061"/>
                </a:solidFill>
              </a:rPr>
              <a:t>U.S. market has grown by more than 29% in the years since 2009</a:t>
            </a:r>
            <a:r>
              <a:rPr lang="en-US" sz="1800" dirty="0" smtClean="0">
                <a:solidFill>
                  <a:srgbClr val="254061"/>
                </a:solidFill>
              </a:rPr>
              <a:t>.*</a:t>
            </a:r>
          </a:p>
          <a:p>
            <a:pPr marL="285750" indent="-285750">
              <a:buFont typeface="Arial"/>
              <a:buChar char="•"/>
            </a:pPr>
            <a:r>
              <a:rPr lang="en-US" sz="1800" dirty="0" smtClean="0">
                <a:solidFill>
                  <a:srgbClr val="254061"/>
                </a:solidFill>
              </a:rPr>
              <a:t>The </a:t>
            </a:r>
            <a:r>
              <a:rPr lang="en-US" sz="1800" dirty="0">
                <a:solidFill>
                  <a:srgbClr val="254061"/>
                </a:solidFill>
              </a:rPr>
              <a:t>global market for </a:t>
            </a:r>
            <a:r>
              <a:rPr lang="en-US" sz="1800" b="1" dirty="0">
                <a:solidFill>
                  <a:srgbClr val="254061"/>
                </a:solidFill>
              </a:rPr>
              <a:t>functional waters</a:t>
            </a:r>
            <a:r>
              <a:rPr lang="en-US" sz="1800" dirty="0">
                <a:solidFill>
                  <a:srgbClr val="254061"/>
                </a:solidFill>
              </a:rPr>
              <a:t> in 2013 grew by 8.5% to $6.5 </a:t>
            </a:r>
            <a:r>
              <a:rPr lang="en-US" sz="1800" dirty="0" smtClean="0">
                <a:solidFill>
                  <a:srgbClr val="254061"/>
                </a:solidFill>
              </a:rPr>
              <a:t>billion*</a:t>
            </a:r>
            <a:endParaRPr lang="en-US" sz="1800" dirty="0">
              <a:solidFill>
                <a:srgbClr val="254061"/>
              </a:solidFill>
            </a:endParaRPr>
          </a:p>
        </p:txBody>
      </p:sp>
      <p:sp>
        <p:nvSpPr>
          <p:cNvPr id="8" name="Content Placeholder 2"/>
          <p:cNvSpPr txBox="1">
            <a:spLocks/>
          </p:cNvSpPr>
          <p:nvPr/>
        </p:nvSpPr>
        <p:spPr>
          <a:xfrm>
            <a:off x="574431" y="1652954"/>
            <a:ext cx="7995140" cy="1359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rgbClr val="254061"/>
                </a:solidFill>
              </a:rPr>
              <a:t>A </a:t>
            </a:r>
            <a:r>
              <a:rPr lang="en-US" sz="1800" b="1" dirty="0" smtClean="0">
                <a:solidFill>
                  <a:srgbClr val="254061"/>
                </a:solidFill>
              </a:rPr>
              <a:t>“Functional Food” </a:t>
            </a:r>
            <a:r>
              <a:rPr lang="en-US" sz="1800" dirty="0" smtClean="0">
                <a:solidFill>
                  <a:srgbClr val="254061"/>
                </a:solidFill>
              </a:rPr>
              <a:t>is a conventional/everyday food or food ingredient that is naturally occurring in foods and </a:t>
            </a:r>
            <a:r>
              <a:rPr lang="en-US" sz="1800" b="1" dirty="0" smtClean="0">
                <a:solidFill>
                  <a:srgbClr val="254061"/>
                </a:solidFill>
              </a:rPr>
              <a:t>provides proven beneficial effect(s) on target functions </a:t>
            </a:r>
            <a:r>
              <a:rPr lang="en-US" sz="1800" dirty="0" smtClean="0">
                <a:solidFill>
                  <a:srgbClr val="254061"/>
                </a:solidFill>
              </a:rPr>
              <a:t>beyond nutritive value/basic nutrition. It also provides enhanced well-being and health and/or reduced disease risk. (Source: functional Food Science in Europe (FUFOSE))</a:t>
            </a:r>
          </a:p>
          <a:p>
            <a:pPr marL="0" indent="0">
              <a:buFont typeface="Arial" panose="020B0604020202020204" pitchFamily="34" charset="0"/>
              <a:buNone/>
            </a:pPr>
            <a:endParaRPr lang="en-US" dirty="0" smtClean="0">
              <a:solidFill>
                <a:srgbClr val="254061"/>
              </a:solidFill>
            </a:endParaRPr>
          </a:p>
        </p:txBody>
      </p:sp>
      <p:sp>
        <p:nvSpPr>
          <p:cNvPr id="6" name="TextBox 5"/>
          <p:cNvSpPr txBox="1"/>
          <p:nvPr/>
        </p:nvSpPr>
        <p:spPr>
          <a:xfrm>
            <a:off x="5409575" y="5501118"/>
            <a:ext cx="2660039" cy="584776"/>
          </a:xfrm>
          <a:prstGeom prst="rect">
            <a:avLst/>
          </a:prstGeom>
          <a:noFill/>
        </p:spPr>
        <p:txBody>
          <a:bodyPr wrap="square" rtlCol="0">
            <a:spAutoFit/>
          </a:bodyPr>
          <a:lstStyle/>
          <a:p>
            <a:r>
              <a:rPr lang="en-US" sz="1400" i="1" dirty="0" smtClean="0">
                <a:solidFill>
                  <a:srgbClr val="254061"/>
                </a:solidFill>
              </a:rPr>
              <a:t>     </a:t>
            </a:r>
            <a:r>
              <a:rPr lang="en-US" sz="1400" i="1" dirty="0">
                <a:solidFill>
                  <a:srgbClr val="254061"/>
                </a:solidFill>
              </a:rPr>
              <a:t>(Source: Leatherhead, 2014)</a:t>
            </a:r>
          </a:p>
          <a:p>
            <a:endParaRPr lang="en-US" dirty="0"/>
          </a:p>
        </p:txBody>
      </p:sp>
    </p:spTree>
    <p:extLst>
      <p:ext uri="{BB962C8B-B14F-4D97-AF65-F5344CB8AC3E}">
        <p14:creationId xmlns:p14="http://schemas.microsoft.com/office/powerpoint/2010/main" val="281102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1"/>
          <p:cNvSpPr txBox="1">
            <a:spLocks noGrp="1"/>
          </p:cNvSpPr>
          <p:nvPr>
            <p:ph type="title"/>
          </p:nvPr>
        </p:nvSpPr>
        <p:spPr>
          <a:xfrm>
            <a:off x="628650" y="822323"/>
            <a:ext cx="7886700" cy="1325563"/>
          </a:xfrm>
          <a:prstGeom prst="rect">
            <a:avLst/>
          </a:prstGeom>
          <a:noFill/>
        </p:spPr>
        <p:txBody>
          <a:bodyPr wrap="square" rtlCol="0">
            <a:spAutoFit/>
          </a:bodyPr>
          <a:lstStyle/>
          <a:p>
            <a:pPr algn="ctr"/>
            <a:r>
              <a:rPr lang="es-ES_tradnl" sz="4000" dirty="0" smtClean="0">
                <a:solidFill>
                  <a:srgbClr val="2B9FBA"/>
                </a:solidFill>
                <a:latin typeface="Abadi MT Condensed Extra Bold"/>
                <a:cs typeface="Abadi MT Condensed Extra Bold"/>
              </a:rPr>
              <a:t>Agave </a:t>
            </a:r>
            <a:r>
              <a:rPr lang="es-ES_tradnl" sz="4000" dirty="0" err="1" smtClean="0">
                <a:solidFill>
                  <a:srgbClr val="2B9FBA"/>
                </a:solidFill>
                <a:latin typeface="Abadi MT Condensed Extra Bold"/>
                <a:cs typeface="Abadi MT Condensed Extra Bold"/>
              </a:rPr>
              <a:t>inulin</a:t>
            </a:r>
            <a:r>
              <a:rPr lang="es-ES_tradnl" sz="4000" dirty="0" smtClean="0">
                <a:solidFill>
                  <a:srgbClr val="2B9FBA"/>
                </a:solidFill>
                <a:latin typeface="Abadi MT Condensed Extra Bold"/>
                <a:cs typeface="Abadi MT Condensed Extra Bold"/>
              </a:rPr>
              <a:t> (</a:t>
            </a:r>
            <a:r>
              <a:rPr lang="es-ES_tradnl" sz="4000" dirty="0" err="1" smtClean="0">
                <a:solidFill>
                  <a:srgbClr val="2B9FBA"/>
                </a:solidFill>
                <a:latin typeface="Abadi MT Condensed Extra Bold"/>
                <a:cs typeface="Abadi MT Condensed Extra Bold"/>
              </a:rPr>
              <a:t>Liquid</a:t>
            </a:r>
            <a:r>
              <a:rPr lang="es-ES_tradnl" sz="4000" dirty="0" smtClean="0">
                <a:solidFill>
                  <a:srgbClr val="2B9FBA"/>
                </a:solidFill>
                <a:latin typeface="Abadi MT Condensed Extra Bold"/>
                <a:cs typeface="Abadi MT Condensed Extra Bold"/>
              </a:rPr>
              <a:t>/Powder) and FOS </a:t>
            </a:r>
            <a:r>
              <a:rPr lang="es-ES_tradnl" sz="4000" dirty="0" err="1" smtClean="0">
                <a:solidFill>
                  <a:srgbClr val="2B9FBA"/>
                </a:solidFill>
                <a:latin typeface="Abadi MT Condensed Extra Bold"/>
                <a:cs typeface="Abadi MT Condensed Extra Bold"/>
              </a:rPr>
              <a:t>syrup</a:t>
            </a:r>
            <a:r>
              <a:rPr lang="es-ES_tradnl" sz="4000" dirty="0" smtClean="0">
                <a:solidFill>
                  <a:srgbClr val="2B9FBA"/>
                </a:solidFill>
                <a:latin typeface="Abadi MT Condensed Extra Bold"/>
                <a:cs typeface="Abadi MT Condensed Extra Bold"/>
              </a:rPr>
              <a:t> industrial </a:t>
            </a:r>
            <a:r>
              <a:rPr lang="es-ES_tradnl" sz="4000" dirty="0" err="1" smtClean="0">
                <a:solidFill>
                  <a:srgbClr val="2B9FBA"/>
                </a:solidFill>
                <a:latin typeface="Abadi MT Condensed Extra Bold"/>
                <a:cs typeface="Abadi MT Condensed Extra Bold"/>
              </a:rPr>
              <a:t>applications</a:t>
            </a:r>
            <a:endParaRPr lang="es-ES" sz="4000" dirty="0">
              <a:solidFill>
                <a:srgbClr val="2B9FBA"/>
              </a:solidFill>
              <a:latin typeface="Abadi MT Condensed Extra Bold"/>
              <a:cs typeface="Abadi MT Condensed Extra Bold"/>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2248213"/>
            <a:ext cx="7886700" cy="3506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822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1"/>
          <p:cNvSpPr txBox="1">
            <a:spLocks noGrp="1"/>
          </p:cNvSpPr>
          <p:nvPr>
            <p:ph type="title"/>
          </p:nvPr>
        </p:nvSpPr>
        <p:spPr>
          <a:xfrm>
            <a:off x="628650" y="822323"/>
            <a:ext cx="7886700" cy="1325563"/>
          </a:xfrm>
          <a:prstGeom prst="rect">
            <a:avLst/>
          </a:prstGeom>
          <a:noFill/>
        </p:spPr>
        <p:txBody>
          <a:bodyPr wrap="square" rtlCol="0">
            <a:spAutoFit/>
          </a:bodyPr>
          <a:lstStyle/>
          <a:p>
            <a:pPr algn="ctr"/>
            <a:r>
              <a:rPr lang="es-ES_tradnl" sz="4000" dirty="0" smtClean="0">
                <a:solidFill>
                  <a:srgbClr val="2B9FBA"/>
                </a:solidFill>
                <a:latin typeface="Abadi MT Condensed Extra Bold"/>
                <a:cs typeface="Abadi MT Condensed Extra Bold"/>
              </a:rPr>
              <a:t>Agave </a:t>
            </a:r>
            <a:r>
              <a:rPr lang="es-ES_tradnl" sz="4000" dirty="0" err="1" smtClean="0">
                <a:solidFill>
                  <a:srgbClr val="2B9FBA"/>
                </a:solidFill>
                <a:latin typeface="Abadi MT Condensed Extra Bold"/>
                <a:cs typeface="Abadi MT Condensed Extra Bold"/>
              </a:rPr>
              <a:t>inulin</a:t>
            </a:r>
            <a:r>
              <a:rPr lang="es-ES_tradnl" sz="4000" dirty="0" smtClean="0">
                <a:solidFill>
                  <a:srgbClr val="2B9FBA"/>
                </a:solidFill>
                <a:latin typeface="Abadi MT Condensed Extra Bold"/>
                <a:cs typeface="Abadi MT Condensed Extra Bold"/>
              </a:rPr>
              <a:t> (</a:t>
            </a:r>
            <a:r>
              <a:rPr lang="es-ES_tradnl" sz="4000" dirty="0" err="1" smtClean="0">
                <a:solidFill>
                  <a:srgbClr val="2B9FBA"/>
                </a:solidFill>
                <a:latin typeface="Abadi MT Condensed Extra Bold"/>
                <a:cs typeface="Abadi MT Condensed Extra Bold"/>
              </a:rPr>
              <a:t>Liquid</a:t>
            </a:r>
            <a:r>
              <a:rPr lang="es-ES_tradnl" sz="4000" dirty="0" smtClean="0">
                <a:solidFill>
                  <a:srgbClr val="2B9FBA"/>
                </a:solidFill>
                <a:latin typeface="Abadi MT Condensed Extra Bold"/>
                <a:cs typeface="Abadi MT Condensed Extra Bold"/>
              </a:rPr>
              <a:t>/Powder) and FOS </a:t>
            </a:r>
            <a:r>
              <a:rPr lang="es-ES_tradnl" sz="4000" dirty="0" err="1" smtClean="0">
                <a:solidFill>
                  <a:srgbClr val="2B9FBA"/>
                </a:solidFill>
                <a:latin typeface="Abadi MT Condensed Extra Bold"/>
                <a:cs typeface="Abadi MT Condensed Extra Bold"/>
              </a:rPr>
              <a:t>syrup</a:t>
            </a:r>
            <a:r>
              <a:rPr lang="es-ES_tradnl" sz="4000" dirty="0" smtClean="0">
                <a:solidFill>
                  <a:srgbClr val="2B9FBA"/>
                </a:solidFill>
                <a:latin typeface="Abadi MT Condensed Extra Bold"/>
                <a:cs typeface="Abadi MT Condensed Extra Bold"/>
              </a:rPr>
              <a:t> industrial </a:t>
            </a:r>
            <a:r>
              <a:rPr lang="es-ES_tradnl" sz="4000" dirty="0" err="1" smtClean="0">
                <a:solidFill>
                  <a:srgbClr val="2B9FBA"/>
                </a:solidFill>
                <a:latin typeface="Abadi MT Condensed Extra Bold"/>
                <a:cs typeface="Abadi MT Condensed Extra Bold"/>
              </a:rPr>
              <a:t>applications</a:t>
            </a:r>
            <a:endParaRPr lang="es-ES" sz="4000" dirty="0">
              <a:solidFill>
                <a:srgbClr val="2B9FBA"/>
              </a:solidFill>
              <a:latin typeface="Abadi MT Condensed Extra Bold"/>
              <a:cs typeface="Abadi MT Condensed Extra Bold"/>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2344331"/>
            <a:ext cx="7886700" cy="3313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609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21"/>
          <p:cNvSpPr txBox="1">
            <a:spLocks noGrp="1"/>
          </p:cNvSpPr>
          <p:nvPr>
            <p:ph type="title"/>
          </p:nvPr>
        </p:nvSpPr>
        <p:spPr>
          <a:xfrm>
            <a:off x="628650" y="802879"/>
            <a:ext cx="7886700" cy="1200329"/>
          </a:xfrm>
          <a:prstGeom prst="rect">
            <a:avLst/>
          </a:prstGeom>
          <a:noFill/>
        </p:spPr>
        <p:txBody>
          <a:bodyPr wrap="square" rtlCol="0">
            <a:spAutoFit/>
          </a:bodyPr>
          <a:lstStyle/>
          <a:p>
            <a:pPr algn="ctr"/>
            <a:r>
              <a:rPr lang="es-ES_tradnl" sz="4000" dirty="0" smtClean="0">
                <a:solidFill>
                  <a:srgbClr val="2B9FBA"/>
                </a:solidFill>
                <a:latin typeface="Abadi MT Condensed Extra Bold"/>
                <a:cs typeface="Abadi MT Condensed Extra Bold"/>
              </a:rPr>
              <a:t>Powder/</a:t>
            </a:r>
            <a:r>
              <a:rPr lang="es-ES_tradnl" sz="4000" dirty="0" err="1" smtClean="0">
                <a:solidFill>
                  <a:srgbClr val="2B9FBA"/>
                </a:solidFill>
                <a:latin typeface="Abadi MT Condensed Extra Bold"/>
                <a:cs typeface="Abadi MT Condensed Extra Bold"/>
              </a:rPr>
              <a:t>Liquid</a:t>
            </a:r>
            <a:r>
              <a:rPr lang="es-ES_tradnl" sz="4000" dirty="0" smtClean="0">
                <a:solidFill>
                  <a:srgbClr val="2B9FBA"/>
                </a:solidFill>
                <a:latin typeface="Abadi MT Condensed Extra Bold"/>
                <a:cs typeface="Abadi MT Condensed Extra Bold"/>
              </a:rPr>
              <a:t> agave </a:t>
            </a:r>
            <a:r>
              <a:rPr lang="es-ES_tradnl" sz="4000" dirty="0" err="1" smtClean="0">
                <a:solidFill>
                  <a:srgbClr val="2B9FBA"/>
                </a:solidFill>
                <a:latin typeface="Abadi MT Condensed Extra Bold"/>
                <a:cs typeface="Abadi MT Condensed Extra Bold"/>
              </a:rPr>
              <a:t>inulin</a:t>
            </a:r>
            <a:r>
              <a:rPr lang="es-ES_tradnl" sz="4000" dirty="0" smtClean="0">
                <a:solidFill>
                  <a:srgbClr val="2B9FBA"/>
                </a:solidFill>
                <a:latin typeface="Abadi MT Condensed Extra Bold"/>
                <a:cs typeface="Abadi MT Condensed Extra Bold"/>
              </a:rPr>
              <a:t> and agave FOS</a:t>
            </a:r>
            <a:endParaRPr lang="es-ES" sz="4000" dirty="0">
              <a:solidFill>
                <a:srgbClr val="2B9FBA"/>
              </a:solidFill>
              <a:latin typeface="Abadi MT Condensed Extra Bold"/>
              <a:cs typeface="Abadi MT Condensed Extra Bold"/>
            </a:endParaRPr>
          </a:p>
        </p:txBody>
      </p:sp>
      <p:sp>
        <p:nvSpPr>
          <p:cNvPr id="6" name="Marcador de contenido 2"/>
          <p:cNvSpPr>
            <a:spLocks noGrp="1"/>
          </p:cNvSpPr>
          <p:nvPr>
            <p:ph sz="half" idx="1"/>
          </p:nvPr>
        </p:nvSpPr>
        <p:spPr>
          <a:xfrm>
            <a:off x="628650" y="1966301"/>
            <a:ext cx="7905750" cy="1163760"/>
          </a:xfrm>
        </p:spPr>
        <p:txBody>
          <a:bodyPr>
            <a:noAutofit/>
          </a:bodyPr>
          <a:lstStyle/>
          <a:p>
            <a:pPr marL="0" indent="0" algn="just">
              <a:buNone/>
            </a:pPr>
            <a:r>
              <a:rPr lang="en-US" sz="2000" dirty="0" smtClean="0">
                <a:solidFill>
                  <a:srgbClr val="254061"/>
                </a:solidFill>
              </a:rPr>
              <a:t>Agave Inulin is composed of branched and linear fructose chains, typically with a terminal glucose unit, connected with b-2,1 and b-2,6 linkages, and an average degree of polymerization (DP) between 25 and 34, while Chicory Inulin is a linear molecule with b-2,1 linkages</a:t>
            </a:r>
            <a:r>
              <a:rPr lang="en-US" sz="1400" dirty="0" smtClean="0">
                <a:solidFill>
                  <a:srgbClr val="254061"/>
                </a:solidFill>
              </a:rPr>
              <a:t>.</a:t>
            </a:r>
            <a:endParaRPr lang="en-US" sz="1400" dirty="0">
              <a:solidFill>
                <a:srgbClr val="254061"/>
              </a:solidFill>
            </a:endParaRPr>
          </a:p>
        </p:txBody>
      </p:sp>
      <p:pic>
        <p:nvPicPr>
          <p:cNvPr id="6147"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477108" y="3330031"/>
            <a:ext cx="6065227" cy="264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4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bldLvl="2"/>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507</TotalTime>
  <Words>514</Words>
  <Application>Microsoft Office PowerPoint</Application>
  <PresentationFormat>Presentación en pantalla (4:3)</PresentationFormat>
  <Paragraphs>44</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Agave Inulin Presentation</vt:lpstr>
      <vt:lpstr>Presentación de PowerPoint</vt:lpstr>
      <vt:lpstr>Production process of agave inulin and FOS</vt:lpstr>
      <vt:lpstr>Agave inulin (powder/liquid)key attributes</vt:lpstr>
      <vt:lpstr>Agave inulin key attributes (con’t)</vt:lpstr>
      <vt:lpstr>Functional food trend</vt:lpstr>
      <vt:lpstr>Agave inulin (Liquid/Powder) and FOS syrup industrial applications</vt:lpstr>
      <vt:lpstr>Agave inulin (Liquid/Powder) and FOS syrup industrial applications</vt:lpstr>
      <vt:lpstr>Powder/Liquid agave inulin and agave FOS</vt:lpstr>
      <vt:lpstr>Chain size of agave inulin and agave FOS</vt:lpstr>
      <vt:lpstr>Agave Fructans in Obese Mice</vt:lpstr>
      <vt:lpstr>Physico-chemical characteristics of agave inulin and FOS</vt:lpstr>
      <vt:lpstr>Inulin comparison chart</vt:lpstr>
      <vt:lpstr>Presentación de PowerPoint</vt:lpstr>
    </vt:vector>
  </TitlesOfParts>
  <Company>Bigbox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Belmar Alberto</dc:creator>
  <cp:lastModifiedBy>Ingeniero_Producto</cp:lastModifiedBy>
  <cp:revision>15</cp:revision>
  <dcterms:created xsi:type="dcterms:W3CDTF">2016-04-25T14:43:21Z</dcterms:created>
  <dcterms:modified xsi:type="dcterms:W3CDTF">2017-10-03T15:24:49Z</dcterms:modified>
</cp:coreProperties>
</file>